
<file path=[Content_Types].xml><?xml version="1.0" encoding="utf-8"?>
<Types xmlns="http://schemas.openxmlformats.org/package/2006/content-types">
  <Default Extension="png" ContentType="image/png"/>
  <Default Extension="tmp" ContentType="image/png"/>
  <Default Extension="jpeg" ContentType="image/jpeg"/>
  <Default Extension="wma" ContentType="audio/x-ms-wma"/>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34" d="100"/>
          <a:sy n="34" d="100"/>
        </p:scale>
        <p:origin x="69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a:xfrm>
            <a:off x="3962399" y="5870575"/>
            <a:ext cx="4893958" cy="377825"/>
          </a:xfrm>
        </p:spPr>
        <p:txBody>
          <a:bodyPr/>
          <a:lstStyle/>
          <a:p>
            <a:endParaRPr lang="es-MX"/>
          </a:p>
        </p:txBody>
      </p:sp>
      <p:sp>
        <p:nvSpPr>
          <p:cNvPr id="6" name="Slide Number Placeholder 5"/>
          <p:cNvSpPr>
            <a:spLocks noGrp="1"/>
          </p:cNvSpPr>
          <p:nvPr>
            <p:ph type="sldNum" sz="quarter" idx="12"/>
          </p:nvPr>
        </p:nvSpPr>
        <p:spPr>
          <a:xfrm>
            <a:off x="10608958" y="5870575"/>
            <a:ext cx="551167" cy="377825"/>
          </a:xfrm>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5195248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A1EF6F-C6FA-4F90-874B-751D256A594E}" type="datetimeFigureOut">
              <a:rPr lang="es-MX" smtClean="0"/>
              <a:t>30/05/2022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66763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19438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240223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1591406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3533704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305644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52952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105447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408492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A1EF6F-C6FA-4F90-874B-751D256A594E}" type="datetimeFigureOut">
              <a:rPr lang="es-MX" smtClean="0"/>
              <a:t>30/05/2022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20550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DA1EF6F-C6FA-4F90-874B-751D256A594E}" type="datetimeFigureOut">
              <a:rPr lang="es-MX" smtClean="0"/>
              <a:t>30/05/2022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44737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DA1EF6F-C6FA-4F90-874B-751D256A594E}" type="datetimeFigureOut">
              <a:rPr lang="es-MX" smtClean="0"/>
              <a:t>30/05/2022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54698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DA1EF6F-C6FA-4F90-874B-751D256A594E}" type="datetimeFigureOut">
              <a:rPr lang="es-MX" smtClean="0"/>
              <a:t>30/05/2022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386950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DA1EF6F-C6FA-4F90-874B-751D256A594E}" type="datetimeFigureOut">
              <a:rPr lang="es-MX" smtClean="0"/>
              <a:t>30/05/2022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260961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A1EF6F-C6FA-4F90-874B-751D256A594E}" type="datetimeFigureOut">
              <a:rPr lang="es-MX" smtClean="0"/>
              <a:t>30/05/2022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377479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A1EF6F-C6FA-4F90-874B-751D256A594E}" type="datetimeFigureOut">
              <a:rPr lang="es-MX" smtClean="0"/>
              <a:t>30/05/2022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B61D407-C3A6-460A-89BF-AA69D6912C11}" type="slidenum">
              <a:rPr lang="es-MX" smtClean="0"/>
              <a:t>‹Nº›</a:t>
            </a:fld>
            <a:endParaRPr lang="es-MX"/>
          </a:p>
        </p:txBody>
      </p:sp>
    </p:spTree>
    <p:extLst>
      <p:ext uri="{BB962C8B-B14F-4D97-AF65-F5344CB8AC3E}">
        <p14:creationId xmlns:p14="http://schemas.microsoft.com/office/powerpoint/2010/main" val="322987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A1EF6F-C6FA-4F90-874B-751D256A594E}" type="datetimeFigureOut">
              <a:rPr lang="es-MX" smtClean="0"/>
              <a:t>30/05/2022</a:t>
            </a:fld>
            <a:endParaRPr lang="es-MX"/>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61D407-C3A6-460A-89BF-AA69D6912C11}" type="slidenum">
              <a:rPr lang="es-MX" smtClean="0"/>
              <a:t>‹Nº›</a:t>
            </a:fld>
            <a:endParaRPr lang="es-MX"/>
          </a:p>
        </p:txBody>
      </p:sp>
    </p:spTree>
    <p:extLst>
      <p:ext uri="{BB962C8B-B14F-4D97-AF65-F5344CB8AC3E}">
        <p14:creationId xmlns:p14="http://schemas.microsoft.com/office/powerpoint/2010/main" val="2834742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s.educaplay.com/recursos-educativos/12167120-esparta_y_atenas.html" TargetMode="External"/><Relationship Id="rId2" Type="http://schemas.openxmlformats.org/officeDocument/2006/relationships/hyperlink" Target="https://es.educaplay.com/recursos-educativos/12288075-esparta_y_atena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5.png"/><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b="1" dirty="0" smtClean="0">
                <a:latin typeface="Georgia" panose="02040502050405020303" pitchFamily="18" charset="0"/>
              </a:rPr>
              <a:t>ANTIGUA GRECIA: ESPARTA Y ATENAS</a:t>
            </a:r>
            <a:endParaRPr lang="es-MX" b="1" dirty="0">
              <a:latin typeface="Georgia" panose="02040502050405020303" pitchFamily="18" charset="0"/>
            </a:endParaRPr>
          </a:p>
        </p:txBody>
      </p:sp>
      <p:sp>
        <p:nvSpPr>
          <p:cNvPr id="3" name="Subtítulo 2"/>
          <p:cNvSpPr>
            <a:spLocks noGrp="1"/>
          </p:cNvSpPr>
          <p:nvPr>
            <p:ph type="subTitle" idx="1"/>
          </p:nvPr>
        </p:nvSpPr>
        <p:spPr/>
        <p:txBody>
          <a:bodyPr/>
          <a:lstStyle/>
          <a:p>
            <a:r>
              <a:rPr lang="es-MX" b="1" dirty="0" smtClean="0"/>
              <a:t>INSTITUTO GUADALUPE INSURGENTES</a:t>
            </a:r>
          </a:p>
          <a:p>
            <a:r>
              <a:rPr lang="es-MX" b="1" dirty="0" smtClean="0"/>
              <a:t>6TO GRADO</a:t>
            </a:r>
          </a:p>
          <a:p>
            <a:r>
              <a:rPr lang="es-MX" b="1" dirty="0" smtClean="0"/>
              <a:t>Paula Daniela Figueroa </a:t>
            </a:r>
            <a:r>
              <a:rPr lang="es-MX" b="1" dirty="0" smtClean="0"/>
              <a:t>Márquez</a:t>
            </a:r>
            <a:endParaRPr lang="es-MX" b="1" dirty="0"/>
          </a:p>
        </p:txBody>
      </p:sp>
    </p:spTree>
    <p:extLst>
      <p:ext uri="{BB962C8B-B14F-4D97-AF65-F5344CB8AC3E}">
        <p14:creationId xmlns:p14="http://schemas.microsoft.com/office/powerpoint/2010/main" val="1981549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 </a:t>
            </a:r>
            <a:r>
              <a:rPr lang="es-MX" smtClean="0"/>
              <a:t>imágenes (Atenas)</a:t>
            </a:r>
            <a:endParaRPr lang="es-MX"/>
          </a:p>
        </p:txBody>
      </p:sp>
      <p:pic>
        <p:nvPicPr>
          <p:cNvPr id="1028" name="Picture 4" descr="La Acrópolis de Ate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758" y="1584229"/>
            <a:ext cx="4187825" cy="4187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vida en la antigua Atenas y Esparta: fuentes de conocimie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23" y="1676304"/>
            <a:ext cx="61912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7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6.- TEXTO</a:t>
            </a:r>
            <a:endParaRPr lang="es-MX" dirty="0"/>
          </a:p>
        </p:txBody>
      </p:sp>
      <p:sp>
        <p:nvSpPr>
          <p:cNvPr id="3" name="Marcador de contenido 2"/>
          <p:cNvSpPr>
            <a:spLocks noGrp="1"/>
          </p:cNvSpPr>
          <p:nvPr>
            <p:ph idx="1"/>
          </p:nvPr>
        </p:nvSpPr>
        <p:spPr/>
        <p:txBody>
          <a:bodyPr/>
          <a:lstStyle/>
          <a:p>
            <a:r>
              <a:rPr lang="es-MX" b="1" dirty="0"/>
              <a:t>Atenas</a:t>
            </a:r>
            <a:r>
              <a:rPr lang="es-MX" dirty="0"/>
              <a:t> fue el centro histórico principal de la región llamada </a:t>
            </a:r>
            <a:r>
              <a:rPr lang="es-MX" dirty="0" err="1"/>
              <a:t>Atica</a:t>
            </a:r>
            <a:r>
              <a:rPr lang="es-MX" dirty="0"/>
              <a:t>, situada al sureste de Grecia Continental. Es una península rocosa, de forma triangular que penetra en el mar Egeo. A pesar de ser un región montañosa, tiene tres llanuras importantes. </a:t>
            </a:r>
            <a:r>
              <a:rPr lang="es-MX" dirty="0" err="1"/>
              <a:t>Eleusis</a:t>
            </a:r>
            <a:r>
              <a:rPr lang="es-MX" dirty="0"/>
              <a:t>, </a:t>
            </a:r>
            <a:r>
              <a:rPr lang="es-MX" b="1" dirty="0"/>
              <a:t>Atenas</a:t>
            </a:r>
            <a:r>
              <a:rPr lang="es-MX" dirty="0"/>
              <a:t> y Maratón</a:t>
            </a:r>
            <a:r>
              <a:rPr lang="es-MX" dirty="0" smtClean="0"/>
              <a:t>.</a:t>
            </a:r>
          </a:p>
          <a:p>
            <a:r>
              <a:rPr lang="es-MX" dirty="0"/>
              <a:t>Realizaban las tareas más pesadas </a:t>
            </a:r>
            <a:r>
              <a:rPr lang="es-MX" b="1" dirty="0"/>
              <a:t>como</a:t>
            </a:r>
            <a:r>
              <a:rPr lang="es-MX" dirty="0"/>
              <a:t> las tareas agrícolas, las domésticas, las artesanales y las mineras. Las clases sociales se dividían por </a:t>
            </a:r>
            <a:r>
              <a:rPr lang="es-MX" b="1" dirty="0"/>
              <a:t>quien</a:t>
            </a:r>
            <a:r>
              <a:rPr lang="es-MX" dirty="0"/>
              <a:t> votaba y </a:t>
            </a:r>
            <a:r>
              <a:rPr lang="es-MX" b="1" dirty="0"/>
              <a:t>quien</a:t>
            </a:r>
            <a:r>
              <a:rPr lang="es-MX" dirty="0"/>
              <a:t> no. Solo los hombres atenienses votaban; no mujeres, no esclavos y no niños.</a:t>
            </a:r>
            <a:endParaRPr lang="es-MX" dirty="0"/>
          </a:p>
        </p:txBody>
      </p:sp>
    </p:spTree>
    <p:extLst>
      <p:ext uri="{BB962C8B-B14F-4D97-AF65-F5344CB8AC3E}">
        <p14:creationId xmlns:p14="http://schemas.microsoft.com/office/powerpoint/2010/main" val="398659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a:hlinkClick r:id="rId2"/>
              </a:rPr>
              <a:t>https://</a:t>
            </a:r>
            <a:r>
              <a:rPr lang="es-MX" dirty="0" smtClean="0">
                <a:hlinkClick r:id="rId2"/>
              </a:rPr>
              <a:t>es.educaplay.com/recursos-educativos/12288075-esparta_y_atenas.html</a:t>
            </a:r>
            <a:endParaRPr lang="es-MX" dirty="0" smtClean="0"/>
          </a:p>
          <a:p>
            <a:r>
              <a:rPr lang="es-MX" dirty="0">
                <a:hlinkClick r:id="rId3"/>
              </a:rPr>
              <a:t>https://</a:t>
            </a:r>
            <a:r>
              <a:rPr lang="es-MX" dirty="0" smtClean="0">
                <a:hlinkClick r:id="rId3"/>
              </a:rPr>
              <a:t>es.educaplay.com/recursos-educativos/12167120-esparta_y_atenas.html</a:t>
            </a:r>
            <a:endParaRPr lang="es-MX" dirty="0" smtClean="0"/>
          </a:p>
          <a:p>
            <a:endParaRPr lang="es-MX" dirty="0"/>
          </a:p>
        </p:txBody>
      </p:sp>
    </p:spTree>
    <p:extLst>
      <p:ext uri="{BB962C8B-B14F-4D97-AF65-F5344CB8AC3E}">
        <p14:creationId xmlns:p14="http://schemas.microsoft.com/office/powerpoint/2010/main" val="105946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Tree>
    <p:extLst>
      <p:ext uri="{BB962C8B-B14F-4D97-AF65-F5344CB8AC3E}">
        <p14:creationId xmlns:p14="http://schemas.microsoft.com/office/powerpoint/2010/main" val="37008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spTree>
    <p:extLst>
      <p:ext uri="{BB962C8B-B14F-4D97-AF65-F5344CB8AC3E}">
        <p14:creationId xmlns:p14="http://schemas.microsoft.com/office/powerpoint/2010/main" val="1066297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2.- IMÁGENES (ubicación)</a:t>
            </a:r>
            <a:endParaRPr lang="es-MX" dirty="0"/>
          </a:p>
        </p:txBody>
      </p:sp>
      <p:pic>
        <p:nvPicPr>
          <p:cNvPr id="8" name="Marcador de contenido 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545" y="1663556"/>
            <a:ext cx="6335453" cy="4896554"/>
          </a:xfrm>
          <a:prstGeom prst="rect">
            <a:avLst/>
          </a:prstGeom>
        </p:spPr>
      </p:pic>
      <p:pic>
        <p:nvPicPr>
          <p:cNvPr id="5"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31927" y="1918854"/>
            <a:ext cx="609600" cy="609600"/>
          </a:xfrm>
          <a:prstGeom prst="rect">
            <a:avLst/>
          </a:prstGeom>
        </p:spPr>
      </p:pic>
    </p:spTree>
    <p:extLst>
      <p:ext uri="{BB962C8B-B14F-4D97-AF65-F5344CB8AC3E}">
        <p14:creationId xmlns:p14="http://schemas.microsoft.com/office/powerpoint/2010/main" val="39547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513"/>
            <a:ext cx="10131425" cy="1456267"/>
          </a:xfrm>
        </p:spPr>
        <p:txBody>
          <a:bodyPr/>
          <a:lstStyle/>
          <a:p>
            <a:r>
              <a:rPr lang="es-MX" dirty="0" smtClean="0"/>
              <a:t>2.- TEXTO</a:t>
            </a:r>
            <a:endParaRPr lang="es-MX" dirty="0"/>
          </a:p>
        </p:txBody>
      </p:sp>
      <p:sp>
        <p:nvSpPr>
          <p:cNvPr id="3" name="Marcador de contenido 2"/>
          <p:cNvSpPr>
            <a:spLocks noGrp="1"/>
          </p:cNvSpPr>
          <p:nvPr>
            <p:ph idx="1"/>
          </p:nvPr>
        </p:nvSpPr>
        <p:spPr>
          <a:xfrm>
            <a:off x="290946" y="1174173"/>
            <a:ext cx="10515890" cy="5382491"/>
          </a:xfrm>
        </p:spPr>
        <p:txBody>
          <a:bodyPr>
            <a:normAutofit/>
          </a:bodyPr>
          <a:lstStyle/>
          <a:p>
            <a:r>
              <a:rPr lang="es-MX" dirty="0" smtClean="0"/>
              <a:t>La</a:t>
            </a:r>
            <a:r>
              <a:rPr lang="es-MX" dirty="0"/>
              <a:t> civilización griega surgió en la zona oriental del mar </a:t>
            </a:r>
            <a:r>
              <a:rPr lang="es-MX" dirty="0" smtClean="0"/>
              <a:t>Mediterráneo.</a:t>
            </a:r>
            <a:br>
              <a:rPr lang="es-MX" dirty="0" smtClean="0"/>
            </a:br>
            <a:r>
              <a:rPr lang="es-MX" dirty="0" smtClean="0"/>
              <a:t>Se </a:t>
            </a:r>
            <a:r>
              <a:rPr lang="es-MX" dirty="0"/>
              <a:t>extendió por tres espacios fundamentales: la península de los Balcanes, las numerosas islas de los mares Jónico y Egeo, y las costas occidentales de Asia Menor (en la actual Turquía</a:t>
            </a:r>
            <a:r>
              <a:rPr lang="es-MX" dirty="0" smtClean="0"/>
              <a:t>).</a:t>
            </a:r>
          </a:p>
          <a:p>
            <a:endParaRPr lang="es-MX" dirty="0" smtClean="0"/>
          </a:p>
          <a:p>
            <a:r>
              <a:rPr lang="es-MX" dirty="0"/>
              <a:t>Los griegos fundaron una serie de </a:t>
            </a:r>
            <a:r>
              <a:rPr lang="es-MX" b="1" dirty="0"/>
              <a:t>colonias</a:t>
            </a:r>
            <a:r>
              <a:rPr lang="es-MX" dirty="0"/>
              <a:t> a lo largo del Mediterráneo occidental (Ej., en la península Ibérica), a través de las cuales expandieron su cultura, sentando los cimientos de la </a:t>
            </a:r>
            <a:r>
              <a:rPr lang="es-MX" b="1" dirty="0"/>
              <a:t>civilización occidental</a:t>
            </a:r>
            <a:r>
              <a:rPr lang="es-MX" dirty="0"/>
              <a:t>.</a:t>
            </a:r>
            <a:endParaRPr lang="es-MX" dirty="0" smtClean="0"/>
          </a:p>
          <a:p>
            <a:endParaRPr lang="es-MX" dirty="0" smtClean="0"/>
          </a:p>
          <a:p>
            <a:endParaRPr lang="es-MX" dirty="0"/>
          </a:p>
          <a:p>
            <a:endParaRPr lang="es-MX" dirty="0"/>
          </a:p>
          <a:p>
            <a:endParaRPr lang="es-MX" dirty="0"/>
          </a:p>
          <a:p>
            <a:endParaRPr lang="es-MX" dirty="0"/>
          </a:p>
        </p:txBody>
      </p:sp>
      <p:sp>
        <p:nvSpPr>
          <p:cNvPr id="7" name="Rectangle 2"/>
          <p:cNvSpPr>
            <a:spLocks noChangeArrowheads="1"/>
          </p:cNvSpPr>
          <p:nvPr/>
        </p:nvSpPr>
        <p:spPr bwMode="auto">
          <a:xfrm>
            <a:off x="3541713" y="4324775"/>
            <a:ext cx="41881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pic>
        <p:nvPicPr>
          <p:cNvPr id="2051" name="Picture 3" descr="Importan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3541713" y="3600769"/>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3541713" y="4503775"/>
            <a:ext cx="4730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smtClean="0">
                <a:ln>
                  <a:noFill/>
                </a:ln>
                <a:solidFill>
                  <a:schemeClr val="tx1"/>
                </a:solidFill>
                <a:effectLst/>
                <a:latin typeface="Arial" panose="020B0604020202020204" pitchFamily="34" charset="0"/>
              </a:rPr>
              <a:t/>
            </a:r>
            <a:br>
              <a:rPr kumimoji="0" lang="es-MX" altLang="es-MX" sz="1800" b="0" i="0" u="none" strike="noStrike" cap="none" normalizeH="0" baseline="0" smtClean="0">
                <a:ln>
                  <a:noFill/>
                </a:ln>
                <a:solidFill>
                  <a:schemeClr val="tx1"/>
                </a:solidFill>
                <a:effectLst/>
                <a:latin typeface="Arial" panose="020B0604020202020204" pitchFamily="34" charset="0"/>
              </a:rPr>
            </a:br>
            <a:endParaRPr kumimoji="0" lang="es-MX" altLang="es-MX" sz="1800" b="0" i="0" u="none" strike="noStrike" cap="none" normalizeH="0" baseline="0" smtClean="0">
              <a:ln>
                <a:noFill/>
              </a:ln>
              <a:solidFill>
                <a:schemeClr val="tx1"/>
              </a:solidFill>
              <a:effectLst/>
              <a:latin typeface="Arial" panose="020B0604020202020204" pitchFamily="34" charset="0"/>
            </a:endParaRPr>
          </a:p>
        </p:txBody>
      </p:sp>
      <p:pic>
        <p:nvPicPr>
          <p:cNvPr id="2053" name="Picture 5" descr="Importan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3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 IMÁGENES (clima)</a:t>
            </a:r>
            <a:endParaRPr lang="es-MX" dirty="0"/>
          </a:p>
        </p:txBody>
      </p:sp>
      <p:pic>
        <p:nvPicPr>
          <p:cNvPr id="4" name="Picture 4" descr="Grecia: clima, cultura, economía y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7" y="2883994"/>
            <a:ext cx="6026151" cy="30130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pa de Grecia﻿, donde está, queda, país, encuentra, localización,  situación, ubicación, capital, mapamundi,﻿ ciudad, turismo, cual es,  político, físico, mudo, planisferio | Mapamundial.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7258" y="2531919"/>
            <a:ext cx="4486135" cy="249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9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3.-TEXTO</a:t>
            </a:r>
            <a:endParaRPr lang="es-MX" dirty="0"/>
          </a:p>
        </p:txBody>
      </p:sp>
      <p:sp>
        <p:nvSpPr>
          <p:cNvPr id="3" name="Marcador de contenido 2"/>
          <p:cNvSpPr>
            <a:spLocks noGrp="1"/>
          </p:cNvSpPr>
          <p:nvPr>
            <p:ph idx="1"/>
          </p:nvPr>
        </p:nvSpPr>
        <p:spPr>
          <a:xfrm>
            <a:off x="997528" y="1861513"/>
            <a:ext cx="10131425" cy="4715933"/>
          </a:xfrm>
        </p:spPr>
        <p:txBody>
          <a:bodyPr/>
          <a:lstStyle/>
          <a:p>
            <a:r>
              <a:rPr lang="es-MX" dirty="0"/>
              <a:t>La región tiene un clima mediterráneo, con </a:t>
            </a:r>
            <a:r>
              <a:rPr lang="es-MX" i="1" dirty="0"/>
              <a:t>escasas lluvias</a:t>
            </a:r>
            <a:r>
              <a:rPr lang="es-MX" dirty="0"/>
              <a:t> y </a:t>
            </a:r>
            <a:r>
              <a:rPr lang="es-MX" i="1" dirty="0"/>
              <a:t>veranos cálidos</a:t>
            </a:r>
            <a:r>
              <a:rPr lang="es-MX" dirty="0"/>
              <a:t>. Abundan las montañas y los pequeños valles, lo que influyó en un cierto aislamiento geográfico y una notable fragmentación política.</a:t>
            </a:r>
          </a:p>
          <a:p>
            <a:r>
              <a:rPr lang="es-MX" dirty="0"/>
              <a:t>Cada uno de esos valles e islas constituyó un estado independiente, denominado "polis”.</a:t>
            </a:r>
          </a:p>
          <a:p>
            <a:r>
              <a:rPr lang="es-MX" dirty="0"/>
              <a:t>Si la principal vía de comunicación para los egipcios fue el río Nilo, para los griegos lo fue el mar, hecho determinante en el desarrollo de una economía volcada en el comercio</a:t>
            </a:r>
          </a:p>
          <a:p>
            <a:r>
              <a:rPr lang="es-MX" dirty="0"/>
              <a:t>El clima de</a:t>
            </a:r>
            <a:r>
              <a:rPr lang="es-MX" b="1" dirty="0"/>
              <a:t> Grecia</a:t>
            </a:r>
            <a:r>
              <a:rPr lang="es-MX" dirty="0"/>
              <a:t> es típicamente mediterráneo, templado, con inviernos suaves y lluviosos y veranos calurosos y secos. Su posición geográfica en el extremo sudeste de Europa, su relieve accidentado, la distribución de su territorio entre el continente y las islas y la presencia de las masas de agua determinan variaciones climáticas siempre dentro de las características del clima mediterráneo, es decir, abundante sol todo el año, temperaturas suaves y escasas precipitaciones.</a:t>
            </a:r>
          </a:p>
          <a:p>
            <a:endParaRPr lang="es-MX" dirty="0"/>
          </a:p>
        </p:txBody>
      </p:sp>
    </p:spTree>
    <p:extLst>
      <p:ext uri="{BB962C8B-B14F-4D97-AF65-F5344CB8AC3E}">
        <p14:creationId xmlns:p14="http://schemas.microsoft.com/office/powerpoint/2010/main" val="3808268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imágenes (polis)</a:t>
            </a:r>
            <a:endParaRPr lang="es-MX" dirty="0"/>
          </a:p>
        </p:txBody>
      </p:sp>
      <p:pic>
        <p:nvPicPr>
          <p:cNvPr id="3078" name="Picture 6" descr="COMO ERAN LAS POLIS GRIEGAS"/>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917083" y="2065867"/>
            <a:ext cx="5638800" cy="340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38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4.- texto</a:t>
            </a:r>
            <a:endParaRPr lang="es-MX" dirty="0"/>
          </a:p>
        </p:txBody>
      </p:sp>
      <p:sp>
        <p:nvSpPr>
          <p:cNvPr id="3" name="Marcador de contenido 2"/>
          <p:cNvSpPr>
            <a:spLocks noGrp="1"/>
          </p:cNvSpPr>
          <p:nvPr>
            <p:ph idx="1"/>
          </p:nvPr>
        </p:nvSpPr>
        <p:spPr/>
        <p:txBody>
          <a:bodyPr/>
          <a:lstStyle/>
          <a:p>
            <a:pPr lvl="1"/>
            <a:r>
              <a:rPr lang="es-MX" dirty="0"/>
              <a:t>Los primeros griegos se organizaban en clanes familiares. Con el tiempo, los clanes se aliaron y formaron comunidades, aunque estaban separadas entre sí debido al relieve montañoso de la región. Esto favoreció que se convirtieran en territorios independientes con gobierno y ejército propios. En griego antiguo esas poblaciones eran llamadas </a:t>
            </a:r>
            <a:r>
              <a:rPr lang="es-MX" i="1" dirty="0"/>
              <a:t>polis</a:t>
            </a:r>
            <a:r>
              <a:rPr lang="es-MX" dirty="0"/>
              <a:t>. Pese a compartir esencialmente el mismo espacio geográfico, lengua y cultura, la organización política de las </a:t>
            </a:r>
            <a:r>
              <a:rPr lang="es-MX" i="1" dirty="0"/>
              <a:t>polis</a:t>
            </a:r>
            <a:r>
              <a:rPr lang="es-MX" dirty="0"/>
              <a:t> era muy diversa, incluyendo un amplio abanico de sistemas de gobierno, que abarcaba desde la tiranía hasta la democracia</a:t>
            </a:r>
            <a:r>
              <a:rPr lang="es-MX" dirty="0" smtClean="0"/>
              <a:t>.</a:t>
            </a:r>
          </a:p>
          <a:p>
            <a:pPr lvl="1"/>
            <a:r>
              <a:rPr lang="es-MX" dirty="0" smtClean="0"/>
              <a:t>Dentro de las ciudades más importantes estaban Esparta y Atenas</a:t>
            </a:r>
            <a:endParaRPr lang="es-MX" dirty="0"/>
          </a:p>
        </p:txBody>
      </p:sp>
    </p:spTree>
    <p:extLst>
      <p:ext uri="{BB962C8B-B14F-4D97-AF65-F5344CB8AC3E}">
        <p14:creationId xmlns:p14="http://schemas.microsoft.com/office/powerpoint/2010/main" val="58354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 Imágenes (Esparta)</a:t>
            </a:r>
            <a:endParaRPr lang="es-MX" dirty="0"/>
          </a:p>
        </p:txBody>
      </p:sp>
      <p:pic>
        <p:nvPicPr>
          <p:cNvPr id="5124" name="Picture 4" descr="thumbs.dreamstime.com/b/guerrero-de-sparta-9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748" y="1830340"/>
            <a:ext cx="4000788" cy="4000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EDUCACIÓN ESPARTANA Y LAS MUJERES. – AY TARARA LO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2149571"/>
            <a:ext cx="476250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5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5.- texto</a:t>
            </a:r>
            <a:endParaRPr lang="es-MX" dirty="0"/>
          </a:p>
        </p:txBody>
      </p:sp>
      <p:sp>
        <p:nvSpPr>
          <p:cNvPr id="3" name="Marcador de contenido 2"/>
          <p:cNvSpPr>
            <a:spLocks noGrp="1"/>
          </p:cNvSpPr>
          <p:nvPr>
            <p:ph idx="1"/>
          </p:nvPr>
        </p:nvSpPr>
        <p:spPr/>
        <p:txBody>
          <a:bodyPr/>
          <a:lstStyle/>
          <a:p>
            <a:r>
              <a:rPr lang="es-MX" dirty="0"/>
              <a:t>Esparta fue una ciudad única en la Antigua Grecia por su sistema social y su constitución, que estaban completamente centrados en la formación y la excelencia militar</a:t>
            </a:r>
            <a:r>
              <a:rPr lang="es-MX" dirty="0" smtClean="0"/>
              <a:t>.</a:t>
            </a:r>
          </a:p>
          <a:p>
            <a:r>
              <a:rPr lang="es-MX" dirty="0"/>
              <a:t>Cuando nacía un niño, la ciudad-Estado de Esparta le otorgaba un </a:t>
            </a:r>
            <a:r>
              <a:rPr lang="es-MX" dirty="0" smtClean="0"/>
              <a:t>terreno, </a:t>
            </a:r>
            <a:r>
              <a:rPr lang="es-MX" dirty="0"/>
              <a:t>así se convertía en un ciudadano completo de Esparta. El padre tenía el derecho de criarlo y enseñarle lo básico hasta la edad de 7 años. El chico era entonces educado comunalmente, bajo la supervisión del Estado. El chico llamaría un campo de entrenamiento militar su hogar hasta los 30 años. Entonces, él podría dormir en su propia casa, con su esposa e hijos</a:t>
            </a:r>
            <a:r>
              <a:rPr lang="es-MX" dirty="0" smtClean="0"/>
              <a:t>.</a:t>
            </a:r>
          </a:p>
          <a:p>
            <a:r>
              <a:rPr lang="es-MX" dirty="0"/>
              <a:t>Las mujeres recibían también una </a:t>
            </a:r>
            <a:r>
              <a:rPr lang="es-MX" b="1" dirty="0"/>
              <a:t>educación</a:t>
            </a:r>
            <a:r>
              <a:rPr lang="es-MX" dirty="0"/>
              <a:t> gestionada por el Estado, basada en la gimnasia, la lucha y el atletismo, y que tenía como finalidad principal capacitarlas para engendrar niños sanos y fuertes. Se trataba de combatir los rasgos considerados femeninos (gracia, cultura) mientras se endurecía el cuerpo.</a:t>
            </a:r>
          </a:p>
        </p:txBody>
      </p:sp>
    </p:spTree>
    <p:extLst>
      <p:ext uri="{BB962C8B-B14F-4D97-AF65-F5344CB8AC3E}">
        <p14:creationId xmlns:p14="http://schemas.microsoft.com/office/powerpoint/2010/main" val="383254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99</TotalTime>
  <Words>128</Words>
  <Application>Microsoft Office PowerPoint</Application>
  <PresentationFormat>Panorámica</PresentationFormat>
  <Paragraphs>35</Paragraphs>
  <Slides>14</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Georgia</vt:lpstr>
      <vt:lpstr>Celestial</vt:lpstr>
      <vt:lpstr>ANTIGUA GRECIA: ESPARTA Y ATENAS</vt:lpstr>
      <vt:lpstr>2.- IMÁGENES (ubicación)</vt:lpstr>
      <vt:lpstr>2.- TEXTO</vt:lpstr>
      <vt:lpstr>3.- IMÁGENES (clima)</vt:lpstr>
      <vt:lpstr>3.-TEXTO</vt:lpstr>
      <vt:lpstr>4.- imágenes (polis)</vt:lpstr>
      <vt:lpstr>4.- texto</vt:lpstr>
      <vt:lpstr>5.- Imágenes (Esparta)</vt:lpstr>
      <vt:lpstr>5.- texto</vt:lpstr>
      <vt:lpstr>6.- imágenes (Atenas)</vt:lpstr>
      <vt:lpstr>6.- TEXTO</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ANTIGUA GRECIA</dc:title>
  <dc:creator>ALFONSO EMILIO  GARCÍA</dc:creator>
  <cp:lastModifiedBy>ALFONSO EMILIO  GARCÍA</cp:lastModifiedBy>
  <cp:revision>10</cp:revision>
  <dcterms:created xsi:type="dcterms:W3CDTF">2022-05-09T15:56:57Z</dcterms:created>
  <dcterms:modified xsi:type="dcterms:W3CDTF">2022-05-30T16:36:11Z</dcterms:modified>
</cp:coreProperties>
</file>