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17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28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89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67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253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49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86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33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72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900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293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D49003-044C-6447-B790-5C0D0CAFCE9F}" type="datetimeFigureOut">
              <a:rPr lang="es-MX" smtClean="0"/>
              <a:t>15/05/22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91335F-6A5C-9746-A927-CA121B235A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4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AD82A7B-795A-E34A-973C-01C03E48D5A2}"/>
              </a:ext>
            </a:extLst>
          </p:cNvPr>
          <p:cNvSpPr txBox="1"/>
          <p:nvPr/>
        </p:nvSpPr>
        <p:spPr>
          <a:xfrm>
            <a:off x="2290916" y="2663648"/>
            <a:ext cx="76101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BATALLA DE PUEBLA </a:t>
            </a:r>
          </a:p>
          <a:p>
            <a:pPr algn="ctr"/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 Cruz Vergara</a:t>
            </a:r>
          </a:p>
          <a:p>
            <a:pPr algn="ctr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6ºA </a:t>
            </a:r>
          </a:p>
          <a:p>
            <a:pPr algn="ctr"/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3600" dirty="0">
              <a:latin typeface="ACADEMY ENGRAVED LET PLAIN:1.0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Audio Recording 15/05/2022 22:05:30" descr="Audio Recording 15/05/2022 22:05:30">
            <a:hlinkClick r:id="" action="ppaction://media"/>
            <a:extLst>
              <a:ext uri="{FF2B5EF4-FFF2-40B4-BE49-F238E27FC236}">
                <a16:creationId xmlns:a16="http://schemas.microsoft.com/office/drawing/2014/main" id="{621A42D2-C9FF-C645-9BA6-D8E13ECE2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77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7:07:45" descr="Audio Recording 15/05/2022 17:07:45">
            <a:hlinkClick r:id="" action="ppaction://media"/>
            <a:extLst>
              <a:ext uri="{FF2B5EF4-FFF2-40B4-BE49-F238E27FC236}">
                <a16:creationId xmlns:a16="http://schemas.microsoft.com/office/drawing/2014/main" id="{4BA33ED4-6853-444D-BBB3-9C96E41D4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667" y="330200"/>
            <a:ext cx="812800" cy="812800"/>
          </a:xfrm>
          <a:prstGeom prst="rect">
            <a:avLst/>
          </a:prstGeom>
        </p:spPr>
      </p:pic>
      <p:pic>
        <p:nvPicPr>
          <p:cNvPr id="8194" name="Picture 2" descr="7 de enero de 1862, arribo de las escuadras francesas e inglesas a  Veracruz. | Secretaría de la Defensa Nacional | Gobierno | gob.mx">
            <a:extLst>
              <a:ext uri="{FF2B5EF4-FFF2-40B4-BE49-F238E27FC236}">
                <a16:creationId xmlns:a16="http://schemas.microsoft.com/office/drawing/2014/main" id="{4685663A-5988-DC48-9341-E6C2589C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52654"/>
            <a:ext cx="5010728" cy="35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ojas de Papel Volando | 5 de mayo... Cinco años de intervención francesa  Batalla de Puebla Benito Juárez Constitución 1857 - El Sol de México |  Noticias, Deportes, Gossip, Columnas">
            <a:extLst>
              <a:ext uri="{FF2B5EF4-FFF2-40B4-BE49-F238E27FC236}">
                <a16:creationId xmlns:a16="http://schemas.microsoft.com/office/drawing/2014/main" id="{39067F63-CB00-B34D-A638-29DD982DC0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Hojas de Papel Volando | 5 de mayo... Cinco años de intervención francesa  Batalla de Puebla Benito Juárez Constitución 1857 - El Sol de México |  Noticias, Deportes, Gossip, Columnas">
            <a:extLst>
              <a:ext uri="{FF2B5EF4-FFF2-40B4-BE49-F238E27FC236}">
                <a16:creationId xmlns:a16="http://schemas.microsoft.com/office/drawing/2014/main" id="{C707B8A1-6317-C048-8048-2C3D79A34E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09455" y="242455"/>
            <a:ext cx="3491345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0" name="Picture 8" descr="Juárez Símbolo de la República contra la Intervención Francesa.">
            <a:extLst>
              <a:ext uri="{FF2B5EF4-FFF2-40B4-BE49-F238E27FC236}">
                <a16:creationId xmlns:a16="http://schemas.microsoft.com/office/drawing/2014/main" id="{5DEA5873-F2BA-E041-9DE0-91EFC5E6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2" y="1652654"/>
            <a:ext cx="4674187" cy="35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3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7:10:09" descr="Audio Recording 15/05/2022 17:10:09">
            <a:hlinkClick r:id="" action="ppaction://media"/>
            <a:extLst>
              <a:ext uri="{FF2B5EF4-FFF2-40B4-BE49-F238E27FC236}">
                <a16:creationId xmlns:a16="http://schemas.microsoft.com/office/drawing/2014/main" id="{8E672D43-7D69-7345-9E94-F1EBBA6A4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466" y="296333"/>
            <a:ext cx="812800" cy="812800"/>
          </a:xfrm>
          <a:prstGeom prst="rect">
            <a:avLst/>
          </a:prstGeom>
        </p:spPr>
      </p:pic>
      <p:pic>
        <p:nvPicPr>
          <p:cNvPr id="9218" name="Picture 2" descr="Segunda intervención francesa en México - Wikipedia, la enciclopedia libre">
            <a:extLst>
              <a:ext uri="{FF2B5EF4-FFF2-40B4-BE49-F238E27FC236}">
                <a16:creationId xmlns:a16="http://schemas.microsoft.com/office/drawing/2014/main" id="{E074A99E-DB59-C445-8716-1F7009FF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66" y="1683038"/>
            <a:ext cx="4600138" cy="34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ografia de Ignacio Zaragoza">
            <a:extLst>
              <a:ext uri="{FF2B5EF4-FFF2-40B4-BE49-F238E27FC236}">
                <a16:creationId xmlns:a16="http://schemas.microsoft.com/office/drawing/2014/main" id="{2B94D022-6E9B-034E-B323-88B0BF20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59" y="1617807"/>
            <a:ext cx="4048380" cy="35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4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7:11:32" descr="Audio Recording 15/05/2022 17:11:32">
            <a:hlinkClick r:id="" action="ppaction://media"/>
            <a:extLst>
              <a:ext uri="{FF2B5EF4-FFF2-40B4-BE49-F238E27FC236}">
                <a16:creationId xmlns:a16="http://schemas.microsoft.com/office/drawing/2014/main" id="{3F4B4363-5889-F648-8B6D-3AB54F079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467" y="262467"/>
            <a:ext cx="812800" cy="812800"/>
          </a:xfrm>
          <a:prstGeom prst="rect">
            <a:avLst/>
          </a:prstGeom>
        </p:spPr>
      </p:pic>
      <p:pic>
        <p:nvPicPr>
          <p:cNvPr id="10242" name="Picture 2" descr="Fotos de Bandera mexicana, Imágenes de Bandera mexicana ⬇ Descargar |  Depositphotos">
            <a:extLst>
              <a:ext uri="{FF2B5EF4-FFF2-40B4-BE49-F238E27FC236}">
                <a16:creationId xmlns:a16="http://schemas.microsoft.com/office/drawing/2014/main" id="{10D8C4B9-CD84-CC4C-A76B-693C8B49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3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Recording 15/05/2022 20:47:51" descr="Audio Recording 15/05/2022 20:47:51">
            <a:hlinkClick r:id="" action="ppaction://media"/>
            <a:extLst>
              <a:ext uri="{FF2B5EF4-FFF2-40B4-BE49-F238E27FC236}">
                <a16:creationId xmlns:a16="http://schemas.microsoft.com/office/drawing/2014/main" id="{C98A67BC-0C1E-1C4D-A04B-B7D036E7E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866" y="296333"/>
            <a:ext cx="812800" cy="812800"/>
          </a:xfrm>
          <a:prstGeom prst="rect">
            <a:avLst/>
          </a:prstGeom>
        </p:spPr>
      </p:pic>
      <p:pic>
        <p:nvPicPr>
          <p:cNvPr id="6" name="Picture 8" descr="Juárez Símbolo de la República contra la Intervención Francesa.">
            <a:extLst>
              <a:ext uri="{FF2B5EF4-FFF2-40B4-BE49-F238E27FC236}">
                <a16:creationId xmlns:a16="http://schemas.microsoft.com/office/drawing/2014/main" id="{FF316FBC-49A9-114D-9AE9-CAE5D16D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3" y="1764323"/>
            <a:ext cx="4674187" cy="35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Vitoria: sangre y fusiles para expulsar a Napoleón de España">
            <a:extLst>
              <a:ext uri="{FF2B5EF4-FFF2-40B4-BE49-F238E27FC236}">
                <a16:creationId xmlns:a16="http://schemas.microsoft.com/office/drawing/2014/main" id="{8BE7B53B-826F-8547-A7CC-70AD8C8F1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r="4094"/>
          <a:stretch/>
        </p:blipFill>
        <p:spPr bwMode="auto">
          <a:xfrm>
            <a:off x="793740" y="1652809"/>
            <a:ext cx="5472545" cy="37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3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BS estima contracción economía mexicana 7.6% coronavirus (Covid-19)">
            <a:extLst>
              <a:ext uri="{FF2B5EF4-FFF2-40B4-BE49-F238E27FC236}">
                <a16:creationId xmlns:a16="http://schemas.microsoft.com/office/drawing/2014/main" id="{886F8AAD-9871-1B46-8920-C9A7C1A2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84" y="1937262"/>
            <a:ext cx="4483364" cy="2983475"/>
          </a:xfrm>
          <a:prstGeom prst="rect">
            <a:avLst/>
          </a:prstGeom>
          <a:noFill/>
          <a:effectLst>
            <a:glow>
              <a:schemeClr val="bg2">
                <a:alpha val="40000"/>
              </a:schemeClr>
            </a:glow>
            <a:outerShdw blurRad="774700" dir="16980000" sx="106000" sy="106000" algn="ctr" rotWithShape="0">
              <a:srgbClr val="000000">
                <a:alpha val="38000"/>
              </a:srgbClr>
            </a:outerShdw>
            <a:reflection endPos="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Guerra de Reforma. Aprende en Casa II Primaria | UN1ÓN | Puebla">
            <a:extLst>
              <a:ext uri="{FF2B5EF4-FFF2-40B4-BE49-F238E27FC236}">
                <a16:creationId xmlns:a16="http://schemas.microsoft.com/office/drawing/2014/main" id="{7635546B-C7C1-6043-BE6C-8F974ACC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9" y="2062111"/>
            <a:ext cx="4984234" cy="2733777"/>
          </a:xfrm>
          <a:prstGeom prst="rect">
            <a:avLst/>
          </a:prstGeom>
          <a:noFill/>
          <a:effectLst>
            <a:glow>
              <a:schemeClr val="bg2">
                <a:alpha val="40000"/>
              </a:schemeClr>
            </a:glow>
            <a:outerShdw blurRad="774700" dist="50800" dir="16920000" sx="106000" sy="106000" algn="ctr" rotWithShape="0">
              <a:srgbClr val="000000">
                <a:alpha val="38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5/05/2022 16:51:48" descr="Audio Recording 15/05/2022 16:51:48">
            <a:hlinkClick r:id="" action="ppaction://media"/>
            <a:extLst>
              <a:ext uri="{FF2B5EF4-FFF2-40B4-BE49-F238E27FC236}">
                <a16:creationId xmlns:a16="http://schemas.microsoft.com/office/drawing/2014/main" id="{EE1693FE-74E9-4A47-8C05-A4DEC31C7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666" y="2963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Recording 15/05/2022 16:54:25" descr="Audio Recording 15/05/2022 16:54:25">
            <a:hlinkClick r:id="" action="ppaction://media"/>
            <a:extLst>
              <a:ext uri="{FF2B5EF4-FFF2-40B4-BE49-F238E27FC236}">
                <a16:creationId xmlns:a16="http://schemas.microsoft.com/office/drawing/2014/main" id="{69B7637E-5E0F-974C-8659-23F1EEE55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055" y="202431"/>
            <a:ext cx="686570" cy="812800"/>
          </a:xfrm>
          <a:prstGeom prst="rect">
            <a:avLst/>
          </a:prstGeom>
        </p:spPr>
      </p:pic>
      <p:pic>
        <p:nvPicPr>
          <p:cNvPr id="1028" name="Picture 4" descr="preceso de comformacion del estados-naciones del 1821-1876 timeline">
            <a:extLst>
              <a:ext uri="{FF2B5EF4-FFF2-40B4-BE49-F238E27FC236}">
                <a16:creationId xmlns:a16="http://schemas.microsoft.com/office/drawing/2014/main" id="{00FD4B9E-6BCD-5F40-B584-ABC4DEF59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51" y="1278082"/>
            <a:ext cx="2876853" cy="4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ACRUZ ANTIGUO | Documentos históricos del Sotavento Veracruzano | Página  160">
            <a:extLst>
              <a:ext uri="{FF2B5EF4-FFF2-40B4-BE49-F238E27FC236}">
                <a16:creationId xmlns:a16="http://schemas.microsoft.com/office/drawing/2014/main" id="{8D465D4F-E614-7240-80D7-32038C927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5657" r="23743" b="6869"/>
          <a:stretch/>
        </p:blipFill>
        <p:spPr bwMode="auto">
          <a:xfrm>
            <a:off x="2062596" y="1278081"/>
            <a:ext cx="4411122" cy="43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6:56:22" descr="Audio Recording 15/05/2022 16:56:22">
            <a:hlinkClick r:id="" action="ppaction://media"/>
            <a:extLst>
              <a:ext uri="{FF2B5EF4-FFF2-40B4-BE49-F238E27FC236}">
                <a16:creationId xmlns:a16="http://schemas.microsoft.com/office/drawing/2014/main" id="{A512AF3C-7C84-9841-9760-BFA18BCDE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600" y="397933"/>
            <a:ext cx="812800" cy="812800"/>
          </a:xfrm>
          <a:prstGeom prst="rect">
            <a:avLst/>
          </a:prstGeom>
        </p:spPr>
      </p:pic>
      <p:pic>
        <p:nvPicPr>
          <p:cNvPr id="2050" name="Picture 2" descr="La Intervención Francesa. | Secretaría de la Defensa Nacional | Gobierno |  gob.mx">
            <a:extLst>
              <a:ext uri="{FF2B5EF4-FFF2-40B4-BE49-F238E27FC236}">
                <a16:creationId xmlns:a16="http://schemas.microsoft.com/office/drawing/2014/main" id="{285674FF-B1A4-1B4A-9F14-9F978D66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03" y="2034020"/>
            <a:ext cx="4192561" cy="27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dera de Francia | Banderas Online">
            <a:extLst>
              <a:ext uri="{FF2B5EF4-FFF2-40B4-BE49-F238E27FC236}">
                <a16:creationId xmlns:a16="http://schemas.microsoft.com/office/drawing/2014/main" id="{799904BA-A273-FF4F-B287-2B6D7D87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45" y="2054802"/>
            <a:ext cx="4712855" cy="28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9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6:58:10" descr="Audio Recording 15/05/2022 16:58:10">
            <a:hlinkClick r:id="" action="ppaction://media"/>
            <a:extLst>
              <a:ext uri="{FF2B5EF4-FFF2-40B4-BE49-F238E27FC236}">
                <a16:creationId xmlns:a16="http://schemas.microsoft.com/office/drawing/2014/main" id="{16C14762-D712-544B-8575-B7ED5AC17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867" y="245534"/>
            <a:ext cx="812800" cy="812800"/>
          </a:xfrm>
          <a:prstGeom prst="rect">
            <a:avLst/>
          </a:prstGeom>
        </p:spPr>
      </p:pic>
      <p:pic>
        <p:nvPicPr>
          <p:cNvPr id="3074" name="Picture 2" descr="Charles-Ferdinand LATRILLE de LORENCEZ: genealogía por Base collaborative  Pierfit (pierfit) - Geneanet">
            <a:extLst>
              <a:ext uri="{FF2B5EF4-FFF2-40B4-BE49-F238E27FC236}">
                <a16:creationId xmlns:a16="http://schemas.microsoft.com/office/drawing/2014/main" id="{8A5A73C0-97E6-E44A-A05E-704A2CDE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8" y="1197778"/>
            <a:ext cx="3666964" cy="4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ál fue el papel de Ignacio Zaragoza en la Batalla de Puebla? – El  Financiero">
            <a:extLst>
              <a:ext uri="{FF2B5EF4-FFF2-40B4-BE49-F238E27FC236}">
                <a16:creationId xmlns:a16="http://schemas.microsoft.com/office/drawing/2014/main" id="{0814F200-C5EA-0E41-918B-D0F44B866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18253"/>
          <a:stretch/>
        </p:blipFill>
        <p:spPr bwMode="auto">
          <a:xfrm>
            <a:off x="6317672" y="1197778"/>
            <a:ext cx="4510424" cy="4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7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6:59:57" descr="Audio Recording 15/05/2022 16:59:57">
            <a:hlinkClick r:id="" action="ppaction://media"/>
            <a:extLst>
              <a:ext uri="{FF2B5EF4-FFF2-40B4-BE49-F238E27FC236}">
                <a16:creationId xmlns:a16="http://schemas.microsoft.com/office/drawing/2014/main" id="{B4639BF3-7EF3-1B4C-9E8D-CB9870B05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666" y="262467"/>
            <a:ext cx="812800" cy="812800"/>
          </a:xfrm>
          <a:prstGeom prst="rect">
            <a:avLst/>
          </a:prstGeom>
        </p:spPr>
      </p:pic>
      <p:pic>
        <p:nvPicPr>
          <p:cNvPr id="4098" name="Picture 2" descr="Biografia de Ignacio Zaragoza">
            <a:extLst>
              <a:ext uri="{FF2B5EF4-FFF2-40B4-BE49-F238E27FC236}">
                <a16:creationId xmlns:a16="http://schemas.microsoft.com/office/drawing/2014/main" id="{A014A5C7-493D-A747-AB80-EC4C3162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68" y="1790701"/>
            <a:ext cx="4048380" cy="35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talla de Puebla: Una Muestra de Valor, Unidad y Amor por la Patria">
            <a:extLst>
              <a:ext uri="{FF2B5EF4-FFF2-40B4-BE49-F238E27FC236}">
                <a16:creationId xmlns:a16="http://schemas.microsoft.com/office/drawing/2014/main" id="{3E8EED1A-A0A9-844D-B39D-672BB9DD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48" y="2067247"/>
            <a:ext cx="4830652" cy="30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0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7:02:38" descr="Audio Recording 15/05/2022 17:02:38">
            <a:hlinkClick r:id="" action="ppaction://media"/>
            <a:extLst>
              <a:ext uri="{FF2B5EF4-FFF2-40B4-BE49-F238E27FC236}">
                <a16:creationId xmlns:a16="http://schemas.microsoft.com/office/drawing/2014/main" id="{41C81265-FD2A-5F48-9558-03EEF9B75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667" y="381000"/>
            <a:ext cx="812800" cy="812800"/>
          </a:xfrm>
          <a:prstGeom prst="rect">
            <a:avLst/>
          </a:prstGeom>
        </p:spPr>
      </p:pic>
      <p:pic>
        <p:nvPicPr>
          <p:cNvPr id="5122" name="Picture 2" descr="Batalla de Puebla, 5 de Mayo de 1862, capítulo de gloria en la historia de  México | Noticias de México | EL IMPARCIAL">
            <a:extLst>
              <a:ext uri="{FF2B5EF4-FFF2-40B4-BE49-F238E27FC236}">
                <a16:creationId xmlns:a16="http://schemas.microsoft.com/office/drawing/2014/main" id="{0EF80C95-5C4B-6E4D-9BA3-FAF0AE48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1193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ídeo de un cañón de 48 libras disparando - Todo a babor">
            <a:extLst>
              <a:ext uri="{FF2B5EF4-FFF2-40B4-BE49-F238E27FC236}">
                <a16:creationId xmlns:a16="http://schemas.microsoft.com/office/drawing/2014/main" id="{57FA8F78-3440-F343-8477-1D5AAE58F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0"/>
          <a:stretch/>
        </p:blipFill>
        <p:spPr bwMode="auto">
          <a:xfrm>
            <a:off x="6220690" y="1695970"/>
            <a:ext cx="4946073" cy="35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1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7:03:43" descr="Audio Recording 15/05/2022 17:03:43">
            <a:hlinkClick r:id="" action="ppaction://media"/>
            <a:extLst>
              <a:ext uri="{FF2B5EF4-FFF2-40B4-BE49-F238E27FC236}">
                <a16:creationId xmlns:a16="http://schemas.microsoft.com/office/drawing/2014/main" id="{72A81A00-4425-C841-86F5-27819E826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267" y="279400"/>
            <a:ext cx="812800" cy="812800"/>
          </a:xfrm>
          <a:prstGeom prst="rect">
            <a:avLst/>
          </a:prstGeom>
        </p:spPr>
      </p:pic>
      <p:pic>
        <p:nvPicPr>
          <p:cNvPr id="6146" name="Picture 2" descr="El 16 de marzo de 1863 inicia el sitio de Puebla durante la invasión  francesa | Relatos e Historias en México">
            <a:extLst>
              <a:ext uri="{FF2B5EF4-FFF2-40B4-BE49-F238E27FC236}">
                <a16:creationId xmlns:a16="http://schemas.microsoft.com/office/drawing/2014/main" id="{033F51DE-7635-5046-8A61-7FC5DC531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9299"/>
          <a:stretch/>
        </p:blipFill>
        <p:spPr bwMode="auto">
          <a:xfrm>
            <a:off x="2799444" y="1537277"/>
            <a:ext cx="6593112" cy="37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3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Recording 15/05/2022 17:05:30" descr="Audio Recording 15/05/2022 17:05:30">
            <a:hlinkClick r:id="" action="ppaction://media"/>
            <a:extLst>
              <a:ext uri="{FF2B5EF4-FFF2-40B4-BE49-F238E27FC236}">
                <a16:creationId xmlns:a16="http://schemas.microsoft.com/office/drawing/2014/main" id="{3BB842E4-9270-8B43-B4F9-7E84F5248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96333"/>
            <a:ext cx="812800" cy="812800"/>
          </a:xfrm>
          <a:prstGeom prst="rect">
            <a:avLst/>
          </a:prstGeom>
        </p:spPr>
      </p:pic>
      <p:pic>
        <p:nvPicPr>
          <p:cNvPr id="7170" name="Picture 2" descr="Hojas de Papel Volando | 5 de mayo... Cinco años de intervención francesa  Batalla de Puebla Benito Juárez Constitución 1857 - El Sol de México |  Noticias, Deportes, Gossip, Columnas">
            <a:extLst>
              <a:ext uri="{FF2B5EF4-FFF2-40B4-BE49-F238E27FC236}">
                <a16:creationId xmlns:a16="http://schemas.microsoft.com/office/drawing/2014/main" id="{C2C7A10D-C6AA-4C47-AD3B-44176284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3" y="1889413"/>
            <a:ext cx="5282378" cy="32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r qué sucedió la Batalla de Puebla | Unión Guanajuato">
            <a:extLst>
              <a:ext uri="{FF2B5EF4-FFF2-40B4-BE49-F238E27FC236}">
                <a16:creationId xmlns:a16="http://schemas.microsoft.com/office/drawing/2014/main" id="{708233BB-1F14-4449-804E-391BA4008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/>
          <a:stretch/>
        </p:blipFill>
        <p:spPr bwMode="auto">
          <a:xfrm>
            <a:off x="6756401" y="1889413"/>
            <a:ext cx="4426526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6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{731B2C5A-6D82-8F42-B510-8995B1A514D5}tf10001067</Template>
  <TotalTime>1905</TotalTime>
  <Words>8</Words>
  <Application>Microsoft Macintosh PowerPoint</Application>
  <PresentationFormat>Panorámica</PresentationFormat>
  <Paragraphs>4</Paragraphs>
  <Slides>13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ACADEMY ENGRAVED LET PLAIN:1.0</vt:lpstr>
      <vt:lpstr>Arial</vt:lpstr>
      <vt:lpstr>Century Gothic</vt:lpstr>
      <vt:lpstr>Garamond</vt:lpstr>
      <vt:lpstr>Times New Roman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2022-05-09T16:23:35Z</dcterms:created>
  <dcterms:modified xsi:type="dcterms:W3CDTF">2022-05-16T03:12:39Z</dcterms:modified>
</cp:coreProperties>
</file>