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66" r:id="rId4"/>
    <p:sldId id="267" r:id="rId5"/>
    <p:sldId id="258" r:id="rId6"/>
    <p:sldId id="268" r:id="rId7"/>
    <p:sldId id="269" r:id="rId8"/>
    <p:sldId id="259" r:id="rId9"/>
    <p:sldId id="270" r:id="rId10"/>
    <p:sldId id="260" r:id="rId11"/>
    <p:sldId id="265" r:id="rId12"/>
    <p:sldId id="261" r:id="rId13"/>
    <p:sldId id="262" r:id="rId14"/>
    <p:sldId id="264" r:id="rId15"/>
    <p:sldId id="263"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45" autoAdjust="0"/>
    <p:restoredTop sz="94660"/>
  </p:normalViewPr>
  <p:slideViewPr>
    <p:cSldViewPr snapToGrid="0">
      <p:cViewPr varScale="1">
        <p:scale>
          <a:sx n="47" d="100"/>
          <a:sy n="47" d="100"/>
        </p:scale>
        <p:origin x="48" y="9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DF0B5447-BC0D-4D9D-8A84-E7FA72EBA84E}" type="datetimeFigureOut">
              <a:rPr lang="es-MX" smtClean="0"/>
              <a:t>26/10/2021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FF179FF4-1680-48C7-A89F-A6266D8DDFC5}" type="slidenum">
              <a:rPr lang="es-MX" smtClean="0"/>
              <a:t>‹Nº›</a:t>
            </a:fld>
            <a:endParaRPr lang="es-MX"/>
          </a:p>
        </p:txBody>
      </p:sp>
    </p:spTree>
    <p:extLst>
      <p:ext uri="{BB962C8B-B14F-4D97-AF65-F5344CB8AC3E}">
        <p14:creationId xmlns:p14="http://schemas.microsoft.com/office/powerpoint/2010/main" val="15956186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DF0B5447-BC0D-4D9D-8A84-E7FA72EBA84E}" type="datetimeFigureOut">
              <a:rPr lang="es-MX" smtClean="0"/>
              <a:t>26/10/2021</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FF179FF4-1680-48C7-A89F-A6266D8DDFC5}" type="slidenum">
              <a:rPr lang="es-MX" smtClean="0"/>
              <a:t>‹Nº›</a:t>
            </a:fld>
            <a:endParaRPr lang="es-MX"/>
          </a:p>
        </p:txBody>
      </p:sp>
    </p:spTree>
    <p:extLst>
      <p:ext uri="{BB962C8B-B14F-4D97-AF65-F5344CB8AC3E}">
        <p14:creationId xmlns:p14="http://schemas.microsoft.com/office/powerpoint/2010/main" val="32262365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s-ES"/>
              <a:t>Haga clic para modificar el estilo de título del patrón</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DF0B5447-BC0D-4D9D-8A84-E7FA72EBA84E}" type="datetimeFigureOut">
              <a:rPr lang="es-MX" smtClean="0"/>
              <a:t>26/10/2021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FF179FF4-1680-48C7-A89F-A6266D8DDFC5}" type="slidenum">
              <a:rPr lang="es-MX" smtClean="0"/>
              <a:t>‹Nº›</a:t>
            </a:fld>
            <a:endParaRPr lang="es-MX"/>
          </a:p>
        </p:txBody>
      </p:sp>
    </p:spTree>
    <p:extLst>
      <p:ext uri="{BB962C8B-B14F-4D97-AF65-F5344CB8AC3E}">
        <p14:creationId xmlns:p14="http://schemas.microsoft.com/office/powerpoint/2010/main" val="4630216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s-ES"/>
              <a:t>Haga clic para modificar el estilo de título del patrón</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s-ES"/>
              <a:t>Haga clic para modificar los estilos de texto del patrón</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DF0B5447-BC0D-4D9D-8A84-E7FA72EBA84E}" type="datetimeFigureOut">
              <a:rPr lang="es-MX" smtClean="0"/>
              <a:t>26/10/2021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FF179FF4-1680-48C7-A89F-A6266D8DDFC5}" type="slidenum">
              <a:rPr lang="es-MX" smtClean="0"/>
              <a:t>‹Nº›</a:t>
            </a:fld>
            <a:endParaRPr lang="es-MX"/>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9559919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DF0B5447-BC0D-4D9D-8A84-E7FA72EBA84E}" type="datetimeFigureOut">
              <a:rPr lang="es-MX" smtClean="0"/>
              <a:t>26/10/2021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FF179FF4-1680-48C7-A89F-A6266D8DDFC5}" type="slidenum">
              <a:rPr lang="es-MX" smtClean="0"/>
              <a:t>‹Nº›</a:t>
            </a:fld>
            <a:endParaRPr lang="es-MX"/>
          </a:p>
        </p:txBody>
      </p:sp>
    </p:spTree>
    <p:extLst>
      <p:ext uri="{BB962C8B-B14F-4D97-AF65-F5344CB8AC3E}">
        <p14:creationId xmlns:p14="http://schemas.microsoft.com/office/powerpoint/2010/main" val="12003454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DF0B5447-BC0D-4D9D-8A84-E7FA72EBA84E}" type="datetimeFigureOut">
              <a:rPr lang="es-MX" smtClean="0"/>
              <a:t>26/10/2021</a:t>
            </a:fld>
            <a:endParaRPr lang="es-MX"/>
          </a:p>
        </p:txBody>
      </p:sp>
      <p:sp>
        <p:nvSpPr>
          <p:cNvPr id="4"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FF179FF4-1680-48C7-A89F-A6266D8DDFC5}" type="slidenum">
              <a:rPr lang="es-MX" smtClean="0"/>
              <a:t>‹Nº›</a:t>
            </a:fld>
            <a:endParaRPr lang="es-MX"/>
          </a:p>
        </p:txBody>
      </p:sp>
    </p:spTree>
    <p:extLst>
      <p:ext uri="{BB962C8B-B14F-4D97-AF65-F5344CB8AC3E}">
        <p14:creationId xmlns:p14="http://schemas.microsoft.com/office/powerpoint/2010/main" val="39257561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DF0B5447-BC0D-4D9D-8A84-E7FA72EBA84E}" type="datetimeFigureOut">
              <a:rPr lang="es-MX" smtClean="0"/>
              <a:t>26/10/2021</a:t>
            </a:fld>
            <a:endParaRPr lang="es-MX"/>
          </a:p>
        </p:txBody>
      </p:sp>
      <p:sp>
        <p:nvSpPr>
          <p:cNvPr id="4"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FF179FF4-1680-48C7-A89F-A6266D8DDFC5}" type="slidenum">
              <a:rPr lang="es-MX" smtClean="0"/>
              <a:t>‹Nº›</a:t>
            </a:fld>
            <a:endParaRPr lang="es-MX"/>
          </a:p>
        </p:txBody>
      </p:sp>
    </p:spTree>
    <p:extLst>
      <p:ext uri="{BB962C8B-B14F-4D97-AF65-F5344CB8AC3E}">
        <p14:creationId xmlns:p14="http://schemas.microsoft.com/office/powerpoint/2010/main" val="1911973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nchorCtr="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DF0B5447-BC0D-4D9D-8A84-E7FA72EBA84E}" type="datetimeFigureOut">
              <a:rPr lang="es-MX" smtClean="0"/>
              <a:t>26/10/2021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FF179FF4-1680-48C7-A89F-A6266D8DDFC5}" type="slidenum">
              <a:rPr lang="es-MX" smtClean="0"/>
              <a:t>‹Nº›</a:t>
            </a:fld>
            <a:endParaRPr lang="es-MX"/>
          </a:p>
        </p:txBody>
      </p:sp>
    </p:spTree>
    <p:extLst>
      <p:ext uri="{BB962C8B-B14F-4D97-AF65-F5344CB8AC3E}">
        <p14:creationId xmlns:p14="http://schemas.microsoft.com/office/powerpoint/2010/main" val="31392409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DF0B5447-BC0D-4D9D-8A84-E7FA72EBA84E}" type="datetimeFigureOut">
              <a:rPr lang="es-MX" smtClean="0"/>
              <a:t>26/10/2021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FF179FF4-1680-48C7-A89F-A6266D8DDFC5}" type="slidenum">
              <a:rPr lang="es-MX" smtClean="0"/>
              <a:t>‹Nº›</a:t>
            </a:fld>
            <a:endParaRPr lang="es-MX"/>
          </a:p>
        </p:txBody>
      </p:sp>
    </p:spTree>
    <p:extLst>
      <p:ext uri="{BB962C8B-B14F-4D97-AF65-F5344CB8AC3E}">
        <p14:creationId xmlns:p14="http://schemas.microsoft.com/office/powerpoint/2010/main" val="3782011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3"/>
          <p:cNvSpPr>
            <a:spLocks noGrp="1"/>
          </p:cNvSpPr>
          <p:nvPr>
            <p:ph type="dt" sz="half" idx="10"/>
          </p:nvPr>
        </p:nvSpPr>
        <p:spPr/>
        <p:txBody>
          <a:bodyPr/>
          <a:lstStyle/>
          <a:p>
            <a:fld id="{DF0B5447-BC0D-4D9D-8A84-E7FA72EBA84E}" type="datetimeFigureOut">
              <a:rPr lang="es-MX" smtClean="0"/>
              <a:t>26/10/2021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FF179FF4-1680-48C7-A89F-A6266D8DDFC5}" type="slidenum">
              <a:rPr lang="es-MX" smtClean="0"/>
              <a:t>‹Nº›</a:t>
            </a:fld>
            <a:endParaRPr lang="es-MX"/>
          </a:p>
        </p:txBody>
      </p:sp>
    </p:spTree>
    <p:extLst>
      <p:ext uri="{BB962C8B-B14F-4D97-AF65-F5344CB8AC3E}">
        <p14:creationId xmlns:p14="http://schemas.microsoft.com/office/powerpoint/2010/main" val="34686270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DF0B5447-BC0D-4D9D-8A84-E7FA72EBA84E}" type="datetimeFigureOut">
              <a:rPr lang="es-MX" smtClean="0"/>
              <a:t>26/10/2021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FF179FF4-1680-48C7-A89F-A6266D8DDFC5}" type="slidenum">
              <a:rPr lang="es-MX" smtClean="0"/>
              <a:t>‹Nº›</a:t>
            </a:fld>
            <a:endParaRPr lang="es-MX"/>
          </a:p>
        </p:txBody>
      </p:sp>
    </p:spTree>
    <p:extLst>
      <p:ext uri="{BB962C8B-B14F-4D97-AF65-F5344CB8AC3E}">
        <p14:creationId xmlns:p14="http://schemas.microsoft.com/office/powerpoint/2010/main" val="1218240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DF0B5447-BC0D-4D9D-8A84-E7FA72EBA84E}" type="datetimeFigureOut">
              <a:rPr lang="es-MX" smtClean="0"/>
              <a:t>26/10/2021</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FF179FF4-1680-48C7-A89F-A6266D8DDFC5}" type="slidenum">
              <a:rPr lang="es-MX" smtClean="0"/>
              <a:t>‹Nº›</a:t>
            </a:fld>
            <a:endParaRPr lang="es-MX"/>
          </a:p>
        </p:txBody>
      </p:sp>
    </p:spTree>
    <p:extLst>
      <p:ext uri="{BB962C8B-B14F-4D97-AF65-F5344CB8AC3E}">
        <p14:creationId xmlns:p14="http://schemas.microsoft.com/office/powerpoint/2010/main" val="33402465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DF0B5447-BC0D-4D9D-8A84-E7FA72EBA84E}" type="datetimeFigureOut">
              <a:rPr lang="es-MX" smtClean="0"/>
              <a:t>26/10/2021</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FF179FF4-1680-48C7-A89F-A6266D8DDFC5}" type="slidenum">
              <a:rPr lang="es-MX" smtClean="0"/>
              <a:t>‹Nº›</a:t>
            </a:fld>
            <a:endParaRPr lang="es-MX"/>
          </a:p>
        </p:txBody>
      </p:sp>
    </p:spTree>
    <p:extLst>
      <p:ext uri="{BB962C8B-B14F-4D97-AF65-F5344CB8AC3E}">
        <p14:creationId xmlns:p14="http://schemas.microsoft.com/office/powerpoint/2010/main" val="32397752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7" name="Date Placeholder 2"/>
          <p:cNvSpPr>
            <a:spLocks noGrp="1"/>
          </p:cNvSpPr>
          <p:nvPr>
            <p:ph type="dt" sz="half" idx="10"/>
          </p:nvPr>
        </p:nvSpPr>
        <p:spPr/>
        <p:txBody>
          <a:bodyPr/>
          <a:lstStyle/>
          <a:p>
            <a:fld id="{DF0B5447-BC0D-4D9D-8A84-E7FA72EBA84E}" type="datetimeFigureOut">
              <a:rPr lang="es-MX" smtClean="0"/>
              <a:t>26/10/2021</a:t>
            </a:fld>
            <a:endParaRPr lang="es-MX"/>
          </a:p>
        </p:txBody>
      </p:sp>
      <p:sp>
        <p:nvSpPr>
          <p:cNvPr id="5" name="Footer Placeholder 3"/>
          <p:cNvSpPr>
            <a:spLocks noGrp="1"/>
          </p:cNvSpPr>
          <p:nvPr>
            <p:ph type="ftr" sz="quarter" idx="11"/>
          </p:nvPr>
        </p:nvSpPr>
        <p:spPr/>
        <p:txBody>
          <a:bodyPr/>
          <a:lstStyle/>
          <a:p>
            <a:endParaRPr lang="es-MX"/>
          </a:p>
        </p:txBody>
      </p:sp>
      <p:sp>
        <p:nvSpPr>
          <p:cNvPr id="6" name="Slide Number Placeholder 4"/>
          <p:cNvSpPr>
            <a:spLocks noGrp="1"/>
          </p:cNvSpPr>
          <p:nvPr>
            <p:ph type="sldNum" sz="quarter" idx="12"/>
          </p:nvPr>
        </p:nvSpPr>
        <p:spPr/>
        <p:txBody>
          <a:bodyPr/>
          <a:lstStyle/>
          <a:p>
            <a:fld id="{FF179FF4-1680-48C7-A89F-A6266D8DDFC5}" type="slidenum">
              <a:rPr lang="es-MX" smtClean="0"/>
              <a:t>‹Nº›</a:t>
            </a:fld>
            <a:endParaRPr lang="es-MX"/>
          </a:p>
        </p:txBody>
      </p:sp>
    </p:spTree>
    <p:extLst>
      <p:ext uri="{BB962C8B-B14F-4D97-AF65-F5344CB8AC3E}">
        <p14:creationId xmlns:p14="http://schemas.microsoft.com/office/powerpoint/2010/main" val="6511860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DF0B5447-BC0D-4D9D-8A84-E7FA72EBA84E}" type="datetimeFigureOut">
              <a:rPr lang="es-MX" smtClean="0"/>
              <a:t>26/10/2021</a:t>
            </a:fld>
            <a:endParaRPr lang="es-MX"/>
          </a:p>
        </p:txBody>
      </p:sp>
      <p:sp>
        <p:nvSpPr>
          <p:cNvPr id="5" name="Footer Placeholder 2"/>
          <p:cNvSpPr>
            <a:spLocks noGrp="1"/>
          </p:cNvSpPr>
          <p:nvPr>
            <p:ph type="ftr" sz="quarter" idx="11"/>
          </p:nvPr>
        </p:nvSpPr>
        <p:spPr/>
        <p:txBody>
          <a:bodyPr/>
          <a:lstStyle/>
          <a:p>
            <a:endParaRPr lang="es-MX"/>
          </a:p>
        </p:txBody>
      </p:sp>
      <p:sp>
        <p:nvSpPr>
          <p:cNvPr id="6" name="Slide Number Placeholder 3"/>
          <p:cNvSpPr>
            <a:spLocks noGrp="1"/>
          </p:cNvSpPr>
          <p:nvPr>
            <p:ph type="sldNum" sz="quarter" idx="12"/>
          </p:nvPr>
        </p:nvSpPr>
        <p:spPr/>
        <p:txBody>
          <a:bodyPr/>
          <a:lstStyle/>
          <a:p>
            <a:fld id="{FF179FF4-1680-48C7-A89F-A6266D8DDFC5}" type="slidenum">
              <a:rPr lang="es-MX" smtClean="0"/>
              <a:t>‹Nº›</a:t>
            </a:fld>
            <a:endParaRPr lang="es-MX"/>
          </a:p>
        </p:txBody>
      </p:sp>
    </p:spTree>
    <p:extLst>
      <p:ext uri="{BB962C8B-B14F-4D97-AF65-F5344CB8AC3E}">
        <p14:creationId xmlns:p14="http://schemas.microsoft.com/office/powerpoint/2010/main" val="11844797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7" name="Date Placeholder 4"/>
          <p:cNvSpPr>
            <a:spLocks noGrp="1"/>
          </p:cNvSpPr>
          <p:nvPr>
            <p:ph type="dt" sz="half" idx="10"/>
          </p:nvPr>
        </p:nvSpPr>
        <p:spPr/>
        <p:txBody>
          <a:bodyPr/>
          <a:lstStyle/>
          <a:p>
            <a:fld id="{DF0B5447-BC0D-4D9D-8A84-E7FA72EBA84E}" type="datetimeFigureOut">
              <a:rPr lang="es-MX" smtClean="0"/>
              <a:t>26/10/2021</a:t>
            </a:fld>
            <a:endParaRPr lang="es-MX"/>
          </a:p>
        </p:txBody>
      </p:sp>
      <p:sp>
        <p:nvSpPr>
          <p:cNvPr id="5" name="Footer Placeholder 5"/>
          <p:cNvSpPr>
            <a:spLocks noGrp="1"/>
          </p:cNvSpPr>
          <p:nvPr>
            <p:ph type="ftr" sz="quarter" idx="11"/>
          </p:nvPr>
        </p:nvSpPr>
        <p:spPr/>
        <p:txBody>
          <a:bodyPr/>
          <a:lstStyle/>
          <a:p>
            <a:endParaRPr lang="es-MX"/>
          </a:p>
        </p:txBody>
      </p:sp>
      <p:sp>
        <p:nvSpPr>
          <p:cNvPr id="6" name="Slide Number Placeholder 6"/>
          <p:cNvSpPr>
            <a:spLocks noGrp="1"/>
          </p:cNvSpPr>
          <p:nvPr>
            <p:ph type="sldNum" sz="quarter" idx="12"/>
          </p:nvPr>
        </p:nvSpPr>
        <p:spPr/>
        <p:txBody>
          <a:bodyPr/>
          <a:lstStyle/>
          <a:p>
            <a:fld id="{FF179FF4-1680-48C7-A89F-A6266D8DDFC5}" type="slidenum">
              <a:rPr lang="es-MX" smtClean="0"/>
              <a:t>‹Nº›</a:t>
            </a:fld>
            <a:endParaRPr lang="es-MX"/>
          </a:p>
        </p:txBody>
      </p:sp>
    </p:spTree>
    <p:extLst>
      <p:ext uri="{BB962C8B-B14F-4D97-AF65-F5344CB8AC3E}">
        <p14:creationId xmlns:p14="http://schemas.microsoft.com/office/powerpoint/2010/main" val="10912790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DF0B5447-BC0D-4D9D-8A84-E7FA72EBA84E}" type="datetimeFigureOut">
              <a:rPr lang="es-MX" smtClean="0"/>
              <a:t>26/10/2021</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FF179FF4-1680-48C7-A89F-A6266D8DDFC5}" type="slidenum">
              <a:rPr lang="es-MX" smtClean="0"/>
              <a:t>‹Nº›</a:t>
            </a:fld>
            <a:endParaRPr lang="es-MX"/>
          </a:p>
        </p:txBody>
      </p:sp>
    </p:spTree>
    <p:extLst>
      <p:ext uri="{BB962C8B-B14F-4D97-AF65-F5344CB8AC3E}">
        <p14:creationId xmlns:p14="http://schemas.microsoft.com/office/powerpoint/2010/main" val="41599979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DF0B5447-BC0D-4D9D-8A84-E7FA72EBA84E}" type="datetimeFigureOut">
              <a:rPr lang="es-MX" smtClean="0"/>
              <a:t>26/10/2021</a:t>
            </a:fld>
            <a:endParaRPr lang="es-MX"/>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s-MX"/>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FF179FF4-1680-48C7-A89F-A6266D8DDFC5}" type="slidenum">
              <a:rPr lang="es-MX" smtClean="0"/>
              <a:t>‹Nº›</a:t>
            </a:fld>
            <a:endParaRPr lang="es-MX"/>
          </a:p>
        </p:txBody>
      </p:sp>
    </p:spTree>
    <p:extLst>
      <p:ext uri="{BB962C8B-B14F-4D97-AF65-F5344CB8AC3E}">
        <p14:creationId xmlns:p14="http://schemas.microsoft.com/office/powerpoint/2010/main" val="2922090049"/>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tecnologia-informatica.com/historia-de-la-computadora/" TargetMode="External"/><Relationship Id="rId2" Type="http://schemas.openxmlformats.org/officeDocument/2006/relationships/hyperlink" Target="https://youtu.be/oqKT5jdw4YY" TargetMode="External"/><Relationship Id="rId1" Type="http://schemas.openxmlformats.org/officeDocument/2006/relationships/slideLayout" Target="../slideLayouts/slideLayout2.xml"/><Relationship Id="rId4" Type="http://schemas.openxmlformats.org/officeDocument/2006/relationships/hyperlink" Target="https://www.livescience.com/20718-computer-history.html"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xmlns="" id="{A4322390-8B58-46BE-88EB-D9FD30C0874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Patrón de fondo&#10;&#10;Descripción generada automáticamente">
            <a:extLst>
              <a:ext uri="{FF2B5EF4-FFF2-40B4-BE49-F238E27FC236}">
                <a16:creationId xmlns:a16="http://schemas.microsoft.com/office/drawing/2014/main" xmlns="" id="{CE1F5D6D-B2D2-4F07-8272-B624E79ED972}"/>
              </a:ext>
            </a:extLst>
          </p:cNvPr>
          <p:cNvPicPr>
            <a:picLocks noChangeAspect="1"/>
          </p:cNvPicPr>
          <p:nvPr/>
        </p:nvPicPr>
        <p:blipFill rotWithShape="1">
          <a:blip r:embed="rId2">
            <a:alphaModFix amt="40000"/>
          </a:blip>
          <a:srcRect b="16045"/>
          <a:stretch/>
        </p:blipFill>
        <p:spPr>
          <a:xfrm>
            <a:off x="20" y="10"/>
            <a:ext cx="12191980" cy="6857990"/>
          </a:xfrm>
          <a:prstGeom prst="rect">
            <a:avLst/>
          </a:prstGeom>
        </p:spPr>
      </p:pic>
      <p:sp>
        <p:nvSpPr>
          <p:cNvPr id="2" name="Título 1">
            <a:extLst>
              <a:ext uri="{FF2B5EF4-FFF2-40B4-BE49-F238E27FC236}">
                <a16:creationId xmlns:a16="http://schemas.microsoft.com/office/drawing/2014/main" xmlns="" id="{31E7AF97-2FBB-4A1E-9D66-2312E3B30583}"/>
              </a:ext>
            </a:extLst>
          </p:cNvPr>
          <p:cNvSpPr>
            <a:spLocks noGrp="1"/>
          </p:cNvSpPr>
          <p:nvPr>
            <p:ph type="ctrTitle"/>
          </p:nvPr>
        </p:nvSpPr>
        <p:spPr>
          <a:xfrm>
            <a:off x="1154955" y="1447800"/>
            <a:ext cx="8825658" cy="3329581"/>
          </a:xfrm>
        </p:spPr>
        <p:txBody>
          <a:bodyPr>
            <a:normAutofit/>
          </a:bodyPr>
          <a:lstStyle/>
          <a:p>
            <a:r>
              <a:rPr lang="es-MX">
                <a:solidFill>
                  <a:schemeClr val="tx1"/>
                </a:solidFill>
              </a:rPr>
              <a:t>La historia de la computadora</a:t>
            </a:r>
          </a:p>
        </p:txBody>
      </p:sp>
      <p:sp>
        <p:nvSpPr>
          <p:cNvPr id="3" name="Subtítulo 2">
            <a:extLst>
              <a:ext uri="{FF2B5EF4-FFF2-40B4-BE49-F238E27FC236}">
                <a16:creationId xmlns:a16="http://schemas.microsoft.com/office/drawing/2014/main" xmlns="" id="{D4DC88F5-376A-4250-8C8A-C3E8454B9224}"/>
              </a:ext>
            </a:extLst>
          </p:cNvPr>
          <p:cNvSpPr>
            <a:spLocks noGrp="1"/>
          </p:cNvSpPr>
          <p:nvPr>
            <p:ph type="subTitle" idx="1"/>
          </p:nvPr>
        </p:nvSpPr>
        <p:spPr>
          <a:xfrm>
            <a:off x="1154955" y="4777380"/>
            <a:ext cx="8825658" cy="861420"/>
          </a:xfrm>
        </p:spPr>
        <p:txBody>
          <a:bodyPr>
            <a:normAutofit/>
          </a:bodyPr>
          <a:lstStyle/>
          <a:p>
            <a:r>
              <a:rPr lang="es-MX">
                <a:solidFill>
                  <a:schemeClr val="tx1"/>
                </a:solidFill>
              </a:rPr>
              <a:t>Jonathan Nava Quintana</a:t>
            </a:r>
          </a:p>
        </p:txBody>
      </p:sp>
    </p:spTree>
    <p:extLst>
      <p:ext uri="{BB962C8B-B14F-4D97-AF65-F5344CB8AC3E}">
        <p14:creationId xmlns:p14="http://schemas.microsoft.com/office/powerpoint/2010/main" val="9465626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45B435D5-38C9-4B2A-A5F7-E989F969002E}"/>
              </a:ext>
            </a:extLst>
          </p:cNvPr>
          <p:cNvSpPr>
            <a:spLocks noGrp="1"/>
          </p:cNvSpPr>
          <p:nvPr>
            <p:ph type="title"/>
          </p:nvPr>
        </p:nvSpPr>
        <p:spPr>
          <a:xfrm>
            <a:off x="648930" y="629266"/>
            <a:ext cx="9252154" cy="1223983"/>
          </a:xfrm>
        </p:spPr>
        <p:txBody>
          <a:bodyPr>
            <a:normAutofit/>
          </a:bodyPr>
          <a:lstStyle/>
          <a:p>
            <a:r>
              <a:rPr lang="es-MX" sz="3900"/>
              <a:t>El primer lenguaje de programación</a:t>
            </a:r>
          </a:p>
        </p:txBody>
      </p:sp>
      <p:sp>
        <p:nvSpPr>
          <p:cNvPr id="3" name="Marcador de contenido 2">
            <a:extLst>
              <a:ext uri="{FF2B5EF4-FFF2-40B4-BE49-F238E27FC236}">
                <a16:creationId xmlns:a16="http://schemas.microsoft.com/office/drawing/2014/main" xmlns="" id="{03BD0246-1422-4B76-A5E5-7DD5E1012470}"/>
              </a:ext>
            </a:extLst>
          </p:cNvPr>
          <p:cNvSpPr>
            <a:spLocks noGrp="1"/>
          </p:cNvSpPr>
          <p:nvPr>
            <p:ph idx="1"/>
          </p:nvPr>
        </p:nvSpPr>
        <p:spPr>
          <a:xfrm>
            <a:off x="223520" y="2052214"/>
            <a:ext cx="5218201" cy="4196185"/>
          </a:xfrm>
        </p:spPr>
        <p:txBody>
          <a:bodyPr>
            <a:normAutofit/>
          </a:bodyPr>
          <a:lstStyle/>
          <a:p>
            <a:pPr algn="just">
              <a:lnSpc>
                <a:spcPct val="90000"/>
              </a:lnSpc>
            </a:pPr>
            <a:r>
              <a:rPr lang="es-MX" dirty="0"/>
              <a:t>En 1953 apareció FORTRAN (acrónimo de </a:t>
            </a:r>
            <a:r>
              <a:rPr lang="es-MX" dirty="0" err="1"/>
              <a:t>The</a:t>
            </a:r>
            <a:r>
              <a:rPr lang="es-MX" dirty="0"/>
              <a:t> IBM </a:t>
            </a:r>
            <a:r>
              <a:rPr lang="es-MX" dirty="0" err="1"/>
              <a:t>Mathematical</a:t>
            </a:r>
            <a:r>
              <a:rPr lang="es-MX" dirty="0"/>
              <a:t> Formula </a:t>
            </a:r>
            <a:r>
              <a:rPr lang="es-MX" dirty="0" err="1"/>
              <a:t>Translation</a:t>
            </a:r>
            <a:r>
              <a:rPr lang="es-MX" dirty="0"/>
              <a:t>), desarrollado como el primer lenguaje formal de programación, o sea, el primer programa diseñado para fabricar programas computacionales, por los programadores de IBM, liderados por John Backus</a:t>
            </a:r>
            <a:r>
              <a:rPr lang="es-MX" dirty="0" smtClean="0"/>
              <a:t>.</a:t>
            </a:r>
            <a:endParaRPr lang="es-MX" dirty="0"/>
          </a:p>
        </p:txBody>
      </p:sp>
      <p:pic>
        <p:nvPicPr>
          <p:cNvPr id="4" name="Imagen 3" descr="Interfaz de usuario gráfica&#10;&#10;Descripción generada automáticamente">
            <a:extLst>
              <a:ext uri="{FF2B5EF4-FFF2-40B4-BE49-F238E27FC236}">
                <a16:creationId xmlns:a16="http://schemas.microsoft.com/office/drawing/2014/main" xmlns="" id="{9E5077B8-D797-44D5-A251-A6574A855B55}"/>
              </a:ext>
            </a:extLst>
          </p:cNvPr>
          <p:cNvPicPr>
            <a:picLocks noChangeAspect="1"/>
          </p:cNvPicPr>
          <p:nvPr/>
        </p:nvPicPr>
        <p:blipFill rotWithShape="1">
          <a:blip r:embed="rId3"/>
          <a:srcRect l="2923" r="25235" b="1"/>
          <a:stretch/>
        </p:blipFill>
        <p:spPr>
          <a:xfrm>
            <a:off x="6091916" y="2052213"/>
            <a:ext cx="5451627" cy="4196185"/>
          </a:xfrm>
          <a:prstGeom prst="rect">
            <a:avLst/>
          </a:prstGeom>
          <a:effectLst>
            <a:outerShdw blurRad="50800" dist="38100" dir="5400000" algn="t" rotWithShape="0">
              <a:prstClr val="black">
                <a:alpha val="43000"/>
              </a:prstClr>
            </a:outerShdw>
          </a:effectLst>
        </p:spPr>
      </p:pic>
    </p:spTree>
    <p:extLst>
      <p:ext uri="{BB962C8B-B14F-4D97-AF65-F5344CB8AC3E}">
        <p14:creationId xmlns:p14="http://schemas.microsoft.com/office/powerpoint/2010/main" val="16830679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p:txBody>
          <a:bodyPr/>
          <a:lstStyle/>
          <a:p>
            <a:r>
              <a:rPr lang="es-MX" dirty="0"/>
              <a:t>Inicialmente se desarrolló para el computador IBM 704, y para una variada gama de aplicaciones científicas y de ingeniería, razón por la cual tuvo una amplia serie de versiones a lo largo de medio siglo de implementación. Es todavía uno de los dos lenguajes de programación más populares, especialmente para los supercomputadores del mundo.</a:t>
            </a:r>
          </a:p>
          <a:p>
            <a:endParaRPr lang="es-MX" dirty="0"/>
          </a:p>
        </p:txBody>
      </p:sp>
    </p:spTree>
    <p:extLst>
      <p:ext uri="{BB962C8B-B14F-4D97-AF65-F5344CB8AC3E}">
        <p14:creationId xmlns:p14="http://schemas.microsoft.com/office/powerpoint/2010/main" val="22813368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7D71E6E8-36FC-415B-90E1-4A419913EAB1}"/>
              </a:ext>
            </a:extLst>
          </p:cNvPr>
          <p:cNvSpPr>
            <a:spLocks noGrp="1"/>
          </p:cNvSpPr>
          <p:nvPr>
            <p:ph type="title"/>
          </p:nvPr>
        </p:nvSpPr>
        <p:spPr>
          <a:xfrm>
            <a:off x="648930" y="629266"/>
            <a:ext cx="9252154" cy="1223983"/>
          </a:xfrm>
        </p:spPr>
        <p:txBody>
          <a:bodyPr>
            <a:normAutofit/>
          </a:bodyPr>
          <a:lstStyle/>
          <a:p>
            <a:r>
              <a:rPr lang="es-MX" sz="3900"/>
              <a:t>La primera computadora moderna</a:t>
            </a:r>
          </a:p>
        </p:txBody>
      </p:sp>
      <p:pic>
        <p:nvPicPr>
          <p:cNvPr id="1026" name="Picture 2" descr="El primer ordenador | Primer Odenador Apple | El primer Portátil - Blog  InfoComputer">
            <a:extLst>
              <a:ext uri="{FF2B5EF4-FFF2-40B4-BE49-F238E27FC236}">
                <a16:creationId xmlns:a16="http://schemas.microsoft.com/office/drawing/2014/main" xmlns="" id="{2E23AE7A-A510-4688-AD5A-2CCE24BA1A9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9824" r="3721"/>
          <a:stretch/>
        </p:blipFill>
        <p:spPr bwMode="auto">
          <a:xfrm>
            <a:off x="648930" y="2052213"/>
            <a:ext cx="5451627" cy="4196185"/>
          </a:xfrm>
          <a:prstGeom prst="rect">
            <a:avLst/>
          </a:prstGeom>
          <a:noFill/>
          <a:effectLst>
            <a:outerShdw blurRad="50800" dist="38100" dir="5400000" algn="t" rotWithShape="0">
              <a:prstClr val="black">
                <a:alpha val="43000"/>
              </a:prstClr>
            </a:outerShdw>
          </a:effectLst>
          <a:extLst>
            <a:ext uri="{909E8E84-426E-40DD-AFC4-6F175D3DCCD1}">
              <a14:hiddenFill xmlns:a14="http://schemas.microsoft.com/office/drawing/2010/main">
                <a:solidFill>
                  <a:srgbClr val="FFFFFF"/>
                </a:solidFill>
              </a14:hiddenFill>
            </a:ext>
          </a:extLst>
        </p:spPr>
      </p:pic>
      <p:sp>
        <p:nvSpPr>
          <p:cNvPr id="3" name="Marcador de contenido 2">
            <a:extLst>
              <a:ext uri="{FF2B5EF4-FFF2-40B4-BE49-F238E27FC236}">
                <a16:creationId xmlns:a16="http://schemas.microsoft.com/office/drawing/2014/main" xmlns="" id="{6E4BBA62-89A1-4216-8DEA-A8D4557A8C45}"/>
              </a:ext>
            </a:extLst>
          </p:cNvPr>
          <p:cNvSpPr>
            <a:spLocks noGrp="1"/>
          </p:cNvSpPr>
          <p:nvPr>
            <p:ph idx="1"/>
          </p:nvPr>
        </p:nvSpPr>
        <p:spPr>
          <a:xfrm>
            <a:off x="6100557" y="2052212"/>
            <a:ext cx="5928883" cy="4196185"/>
          </a:xfrm>
        </p:spPr>
        <p:txBody>
          <a:bodyPr>
            <a:normAutofit/>
          </a:bodyPr>
          <a:lstStyle/>
          <a:p>
            <a:pPr algn="just"/>
            <a:r>
              <a:rPr lang="es-MX" dirty="0"/>
              <a:t>La primera computadora moderna apareció en otoño de 1968, como un prototipo presentado por Douglas Engelbart. Tenía por primera vez un ratón o puntero, y una interfaz gráfica de </a:t>
            </a:r>
            <a:r>
              <a:rPr lang="es-MX" dirty="0" smtClean="0"/>
              <a:t>usuario, </a:t>
            </a:r>
            <a:r>
              <a:rPr lang="es-MX" dirty="0"/>
              <a:t>cambiando para siempre el modo en que los usuarios y los sistemas </a:t>
            </a:r>
            <a:r>
              <a:rPr lang="es-MX" dirty="0" smtClean="0"/>
              <a:t>computarizados interactuarían </a:t>
            </a:r>
            <a:r>
              <a:rPr lang="es-MX" dirty="0"/>
              <a:t>en adelante.</a:t>
            </a:r>
          </a:p>
          <a:p>
            <a:endParaRPr lang="es-MX" dirty="0"/>
          </a:p>
        </p:txBody>
      </p:sp>
    </p:spTree>
    <p:extLst>
      <p:ext uri="{BB962C8B-B14F-4D97-AF65-F5344CB8AC3E}">
        <p14:creationId xmlns:p14="http://schemas.microsoft.com/office/powerpoint/2010/main" val="24668299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F85808F4-154F-46F6-82FA-BC2A6678539D}"/>
              </a:ext>
            </a:extLst>
          </p:cNvPr>
          <p:cNvSpPr>
            <a:spLocks noGrp="1"/>
          </p:cNvSpPr>
          <p:nvPr>
            <p:ph type="title"/>
          </p:nvPr>
        </p:nvSpPr>
        <p:spPr/>
        <p:txBody>
          <a:bodyPr/>
          <a:lstStyle/>
          <a:p>
            <a:r>
              <a:rPr lang="es-MX" dirty="0"/>
              <a:t>Computadoras del siglo XXI</a:t>
            </a:r>
          </a:p>
        </p:txBody>
      </p:sp>
      <p:sp>
        <p:nvSpPr>
          <p:cNvPr id="3" name="Marcador de contenido 2">
            <a:extLst>
              <a:ext uri="{FF2B5EF4-FFF2-40B4-BE49-F238E27FC236}">
                <a16:creationId xmlns:a16="http://schemas.microsoft.com/office/drawing/2014/main" xmlns="" id="{AC102504-46E0-4B5C-BEC8-8A577CA8CF30}"/>
              </a:ext>
            </a:extLst>
          </p:cNvPr>
          <p:cNvSpPr>
            <a:spLocks noGrp="1"/>
          </p:cNvSpPr>
          <p:nvPr>
            <p:ph idx="1"/>
          </p:nvPr>
        </p:nvSpPr>
        <p:spPr>
          <a:xfrm>
            <a:off x="1103312" y="2052918"/>
            <a:ext cx="9981000" cy="4195481"/>
          </a:xfrm>
        </p:spPr>
        <p:txBody>
          <a:bodyPr>
            <a:normAutofit/>
          </a:bodyPr>
          <a:lstStyle/>
          <a:p>
            <a:pPr algn="just"/>
            <a:r>
              <a:rPr lang="es-MX" sz="2400" dirty="0"/>
              <a:t>Las computadoras hoy son parte de la vida cotidiana, a punto tal que para muchos es inconcebible ya un mundo sin ellas. Se las encuentra en nuestras oficinas, en nuestros teléfonos celulares, en diversos electrodomésticos, a cargo de instalaciones automatizadas, y desempeñando un sinfín de operaciones de manera automática e independiente.</a:t>
            </a:r>
          </a:p>
          <a:p>
            <a:endParaRPr lang="es-MX" dirty="0"/>
          </a:p>
        </p:txBody>
      </p:sp>
      <p:pic>
        <p:nvPicPr>
          <p:cNvPr id="4" name="Imagen 3"/>
          <p:cNvPicPr>
            <a:picLocks noChangeAspect="1"/>
          </p:cNvPicPr>
          <p:nvPr/>
        </p:nvPicPr>
        <p:blipFill>
          <a:blip r:embed="rId2"/>
          <a:stretch>
            <a:fillRect/>
          </a:stretch>
        </p:blipFill>
        <p:spPr>
          <a:xfrm>
            <a:off x="7537166" y="4411073"/>
            <a:ext cx="3394993" cy="2036996"/>
          </a:xfrm>
          <a:prstGeom prst="rect">
            <a:avLst/>
          </a:prstGeom>
        </p:spPr>
      </p:pic>
    </p:spTree>
    <p:extLst>
      <p:ext uri="{BB962C8B-B14F-4D97-AF65-F5344CB8AC3E}">
        <p14:creationId xmlns:p14="http://schemas.microsoft.com/office/powerpoint/2010/main" val="32722756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p:txBody>
          <a:bodyPr/>
          <a:lstStyle/>
          <a:p>
            <a:r>
              <a:rPr lang="es-MX" dirty="0"/>
              <a:t>Esto tiene muchos aspectos positivos, pero también entraña muchos temores. Por ejemplo, el surgimiento de la robótica, paso siguiente natural de la computación, promete dejar sin empleo a muchos trabajadores humanos, superados por la capacidad de automatización que cada día es mayor y más rápida.</a:t>
            </a:r>
          </a:p>
          <a:p>
            <a:endParaRPr lang="es-MX" dirty="0"/>
          </a:p>
        </p:txBody>
      </p:sp>
    </p:spTree>
    <p:extLst>
      <p:ext uri="{BB962C8B-B14F-4D97-AF65-F5344CB8AC3E}">
        <p14:creationId xmlns:p14="http://schemas.microsoft.com/office/powerpoint/2010/main" val="15536520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CB92A515-221A-4778-A1A7-ECCB6926B757}"/>
              </a:ext>
            </a:extLst>
          </p:cNvPr>
          <p:cNvSpPr>
            <a:spLocks noGrp="1"/>
          </p:cNvSpPr>
          <p:nvPr>
            <p:ph type="title"/>
          </p:nvPr>
        </p:nvSpPr>
        <p:spPr/>
        <p:txBody>
          <a:bodyPr/>
          <a:lstStyle/>
          <a:p>
            <a:r>
              <a:rPr lang="es-MX" dirty="0"/>
              <a:t>Bibliografía</a:t>
            </a:r>
          </a:p>
        </p:txBody>
      </p:sp>
      <p:sp>
        <p:nvSpPr>
          <p:cNvPr id="3" name="Marcador de contenido 2">
            <a:extLst>
              <a:ext uri="{FF2B5EF4-FFF2-40B4-BE49-F238E27FC236}">
                <a16:creationId xmlns:a16="http://schemas.microsoft.com/office/drawing/2014/main" xmlns="" id="{65A46BCB-F52A-4768-B137-ECFF6739323D}"/>
              </a:ext>
            </a:extLst>
          </p:cNvPr>
          <p:cNvSpPr>
            <a:spLocks noGrp="1"/>
          </p:cNvSpPr>
          <p:nvPr>
            <p:ph idx="1"/>
          </p:nvPr>
        </p:nvSpPr>
        <p:spPr/>
        <p:txBody>
          <a:bodyPr/>
          <a:lstStyle/>
          <a:p>
            <a:r>
              <a:rPr lang="es-MX" dirty="0">
                <a:hlinkClick r:id="rId2"/>
              </a:rPr>
              <a:t>https://youtu.be/oqKT5jdw4YY</a:t>
            </a:r>
            <a:endParaRPr lang="es-MX" dirty="0"/>
          </a:p>
          <a:p>
            <a:endParaRPr lang="es-MX" dirty="0"/>
          </a:p>
          <a:p>
            <a:r>
              <a:rPr lang="es-MX" dirty="0">
                <a:hlinkClick r:id="rId3"/>
              </a:rPr>
              <a:t>https://www.tecnologia-informatica.com/historia-de-la-computadora/</a:t>
            </a:r>
            <a:endParaRPr lang="es-MX" dirty="0"/>
          </a:p>
          <a:p>
            <a:endParaRPr lang="es-MX" dirty="0"/>
          </a:p>
          <a:p>
            <a:r>
              <a:rPr lang="es-MX" dirty="0">
                <a:hlinkClick r:id="rId4"/>
              </a:rPr>
              <a:t>https://www.livescience.com/20718-computer-history.html</a:t>
            </a:r>
            <a:endParaRPr lang="es-MX" dirty="0"/>
          </a:p>
          <a:p>
            <a:endParaRPr lang="es-MX" dirty="0"/>
          </a:p>
          <a:p>
            <a:endParaRPr lang="es-MX" dirty="0"/>
          </a:p>
        </p:txBody>
      </p:sp>
    </p:spTree>
    <p:extLst>
      <p:ext uri="{BB962C8B-B14F-4D97-AF65-F5344CB8AC3E}">
        <p14:creationId xmlns:p14="http://schemas.microsoft.com/office/powerpoint/2010/main" val="41815768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7BA235B0-C9A0-4158-BA50-8968F5E661C6}"/>
              </a:ext>
            </a:extLst>
          </p:cNvPr>
          <p:cNvSpPr>
            <a:spLocks noGrp="1"/>
          </p:cNvSpPr>
          <p:nvPr>
            <p:ph type="title"/>
          </p:nvPr>
        </p:nvSpPr>
        <p:spPr/>
        <p:txBody>
          <a:bodyPr/>
          <a:lstStyle/>
          <a:p>
            <a:r>
              <a:rPr lang="es-MX" dirty="0"/>
              <a:t>Historia</a:t>
            </a:r>
          </a:p>
        </p:txBody>
      </p:sp>
      <p:sp>
        <p:nvSpPr>
          <p:cNvPr id="3" name="Marcador de contenido 2">
            <a:extLst>
              <a:ext uri="{FF2B5EF4-FFF2-40B4-BE49-F238E27FC236}">
                <a16:creationId xmlns:a16="http://schemas.microsoft.com/office/drawing/2014/main" xmlns="" id="{E69AD099-BE47-4203-894B-207DCA54A9F8}"/>
              </a:ext>
            </a:extLst>
          </p:cNvPr>
          <p:cNvSpPr>
            <a:spLocks noGrp="1"/>
          </p:cNvSpPr>
          <p:nvPr>
            <p:ph idx="1"/>
          </p:nvPr>
        </p:nvSpPr>
        <p:spPr>
          <a:xfrm>
            <a:off x="1103312" y="2026414"/>
            <a:ext cx="10047908" cy="4352364"/>
          </a:xfrm>
        </p:spPr>
        <p:txBody>
          <a:bodyPr>
            <a:normAutofit/>
          </a:bodyPr>
          <a:lstStyle/>
          <a:p>
            <a:pPr algn="just"/>
            <a:r>
              <a:rPr lang="es-MX" sz="1800" dirty="0"/>
              <a:t>La historia de la computadora tiene largos antecedentes, que se remontan a las primeras reglas de cálculo y a las primeras máquinas diseñadas para facilitarle al ser humano la tarea de la aritmética.</a:t>
            </a:r>
          </a:p>
          <a:p>
            <a:pPr algn="just"/>
            <a:r>
              <a:rPr lang="es-MX" sz="1800" dirty="0"/>
              <a:t>También hubo inventos muy posteriores, como la máquina de Blaise Pascal, conocida como Máquina de Pascal o Pascalina, creada en 1642. Esta máquina fue mejorada por Gottfried </a:t>
            </a:r>
            <a:r>
              <a:rPr lang="es-MX" sz="1800" dirty="0" err="1"/>
              <a:t>Leibinitz</a:t>
            </a:r>
            <a:r>
              <a:rPr lang="es-MX" sz="1800" dirty="0"/>
              <a:t> en 1671 y se dio inicio a la historia de las calculadoras. </a:t>
            </a:r>
          </a:p>
        </p:txBody>
      </p:sp>
    </p:spTree>
    <p:extLst>
      <p:ext uri="{BB962C8B-B14F-4D97-AF65-F5344CB8AC3E}">
        <p14:creationId xmlns:p14="http://schemas.microsoft.com/office/powerpoint/2010/main" val="39997294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96912" y="1240119"/>
            <a:ext cx="6293167" cy="2295562"/>
          </a:xfrm>
        </p:spPr>
        <p:txBody>
          <a:bodyPr/>
          <a:lstStyle/>
          <a:p>
            <a:pPr algn="just"/>
            <a:r>
              <a:rPr lang="es-MX" dirty="0"/>
              <a:t>Los intentos del ser humano por automatizar continuaron desde entonces: Joseph Marie Jacquard inventó en 1802 un sistema de tarjetas perforadas para intentar automatizar sus telares, y en 1822 el inglés Charles Babbage empleó dichas tarjetas para crear una máquina de cálculo diferencial. </a:t>
            </a:r>
          </a:p>
          <a:p>
            <a:endParaRPr lang="es-MX" dirty="0"/>
          </a:p>
        </p:txBody>
      </p:sp>
      <p:pic>
        <p:nvPicPr>
          <p:cNvPr id="4" name="Imagen 3"/>
          <p:cNvPicPr>
            <a:picLocks noChangeAspect="1"/>
          </p:cNvPicPr>
          <p:nvPr/>
        </p:nvPicPr>
        <p:blipFill>
          <a:blip r:embed="rId2"/>
          <a:stretch>
            <a:fillRect/>
          </a:stretch>
        </p:blipFill>
        <p:spPr>
          <a:xfrm>
            <a:off x="5997666" y="3271520"/>
            <a:ext cx="5265964" cy="2948940"/>
          </a:xfrm>
          <a:prstGeom prst="rect">
            <a:avLst/>
          </a:prstGeom>
        </p:spPr>
      </p:pic>
    </p:spTree>
    <p:extLst>
      <p:ext uri="{BB962C8B-B14F-4D97-AF65-F5344CB8AC3E}">
        <p14:creationId xmlns:p14="http://schemas.microsoft.com/office/powerpoint/2010/main" val="36261110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103313" y="2052918"/>
            <a:ext cx="7776527" cy="4195481"/>
          </a:xfrm>
        </p:spPr>
        <p:txBody>
          <a:bodyPr/>
          <a:lstStyle/>
          <a:p>
            <a:r>
              <a:rPr lang="es-MX" dirty="0"/>
              <a:t>Solamente doce años después (1834), logró innovar su máquina y obtener una máquina analítica capaz de las cuatro operaciones aritméticas y de almacenar números en una memoria (hasta 1.000 números de 50 dígitos). Por este motivo, a Babbage se le considera el padre de la computación, ya que esta máquina representa un salto hacia el mundo de la informática como lo conocemos. </a:t>
            </a:r>
          </a:p>
          <a:p>
            <a:endParaRPr lang="es-MX" dirty="0"/>
          </a:p>
        </p:txBody>
      </p:sp>
    </p:spTree>
    <p:extLst>
      <p:ext uri="{BB962C8B-B14F-4D97-AF65-F5344CB8AC3E}">
        <p14:creationId xmlns:p14="http://schemas.microsoft.com/office/powerpoint/2010/main" val="39462854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3CBFD86B-01A2-4E97-A775-78D76677AC8A}"/>
              </a:ext>
            </a:extLst>
          </p:cNvPr>
          <p:cNvSpPr>
            <a:spLocks noGrp="1"/>
          </p:cNvSpPr>
          <p:nvPr>
            <p:ph type="title"/>
          </p:nvPr>
        </p:nvSpPr>
        <p:spPr>
          <a:xfrm>
            <a:off x="648930" y="629266"/>
            <a:ext cx="9252154" cy="1223983"/>
          </a:xfrm>
        </p:spPr>
        <p:txBody>
          <a:bodyPr>
            <a:normAutofit/>
          </a:bodyPr>
          <a:lstStyle/>
          <a:p>
            <a:r>
              <a:rPr lang="es-MX"/>
              <a:t>El primer computador</a:t>
            </a:r>
            <a:endParaRPr lang="es-MX" dirty="0"/>
          </a:p>
        </p:txBody>
      </p:sp>
      <p:pic>
        <p:nvPicPr>
          <p:cNvPr id="2050" name="Picture 2" descr="Konrad Zuse, inventor de la primera computadora | Secciones | DW |  24.05.2019">
            <a:extLst>
              <a:ext uri="{FF2B5EF4-FFF2-40B4-BE49-F238E27FC236}">
                <a16:creationId xmlns:a16="http://schemas.microsoft.com/office/drawing/2014/main" xmlns="" id="{01A460C1-230C-437C-B068-40A28FD27D2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0749" r="5798" b="-1"/>
          <a:stretch/>
        </p:blipFill>
        <p:spPr bwMode="auto">
          <a:xfrm>
            <a:off x="648930" y="2052213"/>
            <a:ext cx="3991900" cy="4196185"/>
          </a:xfrm>
          <a:prstGeom prst="rect">
            <a:avLst/>
          </a:prstGeom>
          <a:noFill/>
          <a:effectLst>
            <a:outerShdw blurRad="50800" dist="38100" dir="5400000" algn="t" rotWithShape="0">
              <a:prstClr val="black">
                <a:alpha val="43000"/>
              </a:prstClr>
            </a:outerShdw>
          </a:effectLst>
          <a:extLst>
            <a:ext uri="{909E8E84-426E-40DD-AFC4-6F175D3DCCD1}">
              <a14:hiddenFill xmlns:a14="http://schemas.microsoft.com/office/drawing/2010/main">
                <a:solidFill>
                  <a:srgbClr val="FFFFFF"/>
                </a:solidFill>
              </a14:hiddenFill>
            </a:ext>
          </a:extLst>
        </p:spPr>
      </p:pic>
      <p:sp>
        <p:nvSpPr>
          <p:cNvPr id="3" name="Marcador de contenido 2">
            <a:extLst>
              <a:ext uri="{FF2B5EF4-FFF2-40B4-BE49-F238E27FC236}">
                <a16:creationId xmlns:a16="http://schemas.microsoft.com/office/drawing/2014/main" xmlns="" id="{BA25C5CA-361C-4CCD-B09B-C507C3A3BEE2}"/>
              </a:ext>
            </a:extLst>
          </p:cNvPr>
          <p:cNvSpPr>
            <a:spLocks noGrp="1"/>
          </p:cNvSpPr>
          <p:nvPr>
            <p:ph idx="1"/>
          </p:nvPr>
        </p:nvSpPr>
        <p:spPr>
          <a:xfrm>
            <a:off x="5005977" y="2052212"/>
            <a:ext cx="6149703" cy="4196185"/>
          </a:xfrm>
        </p:spPr>
        <p:txBody>
          <a:bodyPr>
            <a:normAutofit/>
          </a:bodyPr>
          <a:lstStyle/>
          <a:p>
            <a:pPr algn="just">
              <a:lnSpc>
                <a:spcPct val="90000"/>
              </a:lnSpc>
            </a:pPr>
            <a:r>
              <a:rPr lang="es-MX" dirty="0"/>
              <a:t>Los primeros computadores surgieron como máquinas de cálculo lógico, debido a las necesidades de los aliados durante la Segunda Guerra Mundial. Para decodificar las transmisiones de los bandos en guerra debían hacerse cálculos rápido y constantemente</a:t>
            </a:r>
            <a:r>
              <a:rPr lang="es-MX" dirty="0" smtClean="0"/>
              <a:t>.</a:t>
            </a:r>
            <a:endParaRPr lang="es-MX" dirty="0"/>
          </a:p>
        </p:txBody>
      </p:sp>
    </p:spTree>
    <p:extLst>
      <p:ext uri="{BB962C8B-B14F-4D97-AF65-F5344CB8AC3E}">
        <p14:creationId xmlns:p14="http://schemas.microsoft.com/office/powerpoint/2010/main" val="37790960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p:txBody>
          <a:bodyPr/>
          <a:lstStyle/>
          <a:p>
            <a:pPr algn="just">
              <a:lnSpc>
                <a:spcPct val="90000"/>
              </a:lnSpc>
            </a:pPr>
            <a:r>
              <a:rPr lang="es-MX" dirty="0"/>
              <a:t>Por eso, la Universidad de Harvard diseñó en 1944 la primera computadora electromecánica, con ayuda de IBM, bautizada Mark I. Ocupaba unos 15 metros de largo y 2,5 de alto, envuelta en una caja de vidrio y acero inoxidable. Contaba con 760.000 piezas, 800 kilómetros de cables y 420 interruptores de control. Prestó servicios durante 16 años.</a:t>
            </a:r>
          </a:p>
          <a:p>
            <a:endParaRPr lang="es-MX" dirty="0"/>
          </a:p>
        </p:txBody>
      </p:sp>
      <p:pic>
        <p:nvPicPr>
          <p:cNvPr id="4" name="Imagen 3"/>
          <p:cNvPicPr>
            <a:picLocks noChangeAspect="1"/>
          </p:cNvPicPr>
          <p:nvPr/>
        </p:nvPicPr>
        <p:blipFill>
          <a:blip r:embed="rId2"/>
          <a:stretch>
            <a:fillRect/>
          </a:stretch>
        </p:blipFill>
        <p:spPr>
          <a:xfrm>
            <a:off x="6475094" y="3474720"/>
            <a:ext cx="4388993" cy="3134995"/>
          </a:xfrm>
          <a:prstGeom prst="rect">
            <a:avLst/>
          </a:prstGeom>
        </p:spPr>
      </p:pic>
    </p:spTree>
    <p:extLst>
      <p:ext uri="{BB962C8B-B14F-4D97-AF65-F5344CB8AC3E}">
        <p14:creationId xmlns:p14="http://schemas.microsoft.com/office/powerpoint/2010/main" val="36453762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p:txBody>
          <a:bodyPr/>
          <a:lstStyle/>
          <a:p>
            <a:r>
              <a:rPr lang="es-MX" dirty="0"/>
              <a:t>Al mismo tiempo, en Alemania, se había desarrollado la Z1 y Z2, modelos de prueba de computadores similares construidos por Konrad </a:t>
            </a:r>
            <a:r>
              <a:rPr lang="es-MX" dirty="0" err="1"/>
              <a:t>Zuse</a:t>
            </a:r>
            <a:r>
              <a:rPr lang="es-MX" dirty="0"/>
              <a:t>, quien completó su modelo Z3 totalmente operacional, basado en el sistema binario. Era más pequeño y de más barata construcción que su competidor estadounidense.</a:t>
            </a:r>
          </a:p>
          <a:p>
            <a:endParaRPr lang="es-MX" dirty="0"/>
          </a:p>
        </p:txBody>
      </p:sp>
    </p:spTree>
    <p:extLst>
      <p:ext uri="{BB962C8B-B14F-4D97-AF65-F5344CB8AC3E}">
        <p14:creationId xmlns:p14="http://schemas.microsoft.com/office/powerpoint/2010/main" val="29309842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083726C1-3F04-4C74-91CF-D77BB4C77442}"/>
              </a:ext>
            </a:extLst>
          </p:cNvPr>
          <p:cNvSpPr>
            <a:spLocks noGrp="1"/>
          </p:cNvSpPr>
          <p:nvPr>
            <p:ph type="title"/>
          </p:nvPr>
        </p:nvSpPr>
        <p:spPr>
          <a:xfrm>
            <a:off x="648930" y="629266"/>
            <a:ext cx="4795482" cy="1641987"/>
          </a:xfrm>
        </p:spPr>
        <p:txBody>
          <a:bodyPr>
            <a:normAutofit/>
          </a:bodyPr>
          <a:lstStyle/>
          <a:p>
            <a:pPr>
              <a:lnSpc>
                <a:spcPct val="90000"/>
              </a:lnSpc>
            </a:pPr>
            <a:r>
              <a:rPr lang="es-MX" sz="3600"/>
              <a:t>La primera computadora de uso comercial</a:t>
            </a:r>
          </a:p>
        </p:txBody>
      </p:sp>
      <p:pic>
        <p:nvPicPr>
          <p:cNvPr id="3074" name="Picture 2" descr="Renace el Ferranti Mark 1 tras 60 años para escribir cartas de amor">
            <a:extLst>
              <a:ext uri="{FF2B5EF4-FFF2-40B4-BE49-F238E27FC236}">
                <a16:creationId xmlns:a16="http://schemas.microsoft.com/office/drawing/2014/main" xmlns="" id="{EF97CC3D-2AC9-4E90-A7D4-807F376A5C5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6666" r="4220" b="-1"/>
          <a:stretch/>
        </p:blipFill>
        <p:spPr bwMode="auto">
          <a:xfrm>
            <a:off x="6094410" y="609601"/>
            <a:ext cx="5449889" cy="5638797"/>
          </a:xfrm>
          <a:prstGeom prst="rect">
            <a:avLst/>
          </a:prstGeom>
          <a:noFill/>
          <a:effectLst>
            <a:outerShdw blurRad="50800" dist="38100" dir="5400000" algn="t" rotWithShape="0">
              <a:prstClr val="black">
                <a:alpha val="43000"/>
              </a:prstClr>
            </a:outerShdw>
          </a:effectLst>
          <a:extLst>
            <a:ext uri="{909E8E84-426E-40DD-AFC4-6F175D3DCCD1}">
              <a14:hiddenFill xmlns:a14="http://schemas.microsoft.com/office/drawing/2010/main">
                <a:solidFill>
                  <a:srgbClr val="FFFFFF"/>
                </a:solidFill>
              </a14:hiddenFill>
            </a:ext>
          </a:extLst>
        </p:spPr>
      </p:pic>
      <p:sp>
        <p:nvSpPr>
          <p:cNvPr id="71" name="Rectangle 70">
            <a:extLst>
              <a:ext uri="{FF2B5EF4-FFF2-40B4-BE49-F238E27FC236}">
                <a16:creationId xmlns:a16="http://schemas.microsoft.com/office/drawing/2014/main" xmlns="" id="{AA047838-7F9E-43CF-A116-26E7AAA8F84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Marcador de contenido 2">
            <a:extLst>
              <a:ext uri="{FF2B5EF4-FFF2-40B4-BE49-F238E27FC236}">
                <a16:creationId xmlns:a16="http://schemas.microsoft.com/office/drawing/2014/main" xmlns="" id="{0E33E040-95A4-49DF-9754-15BE68374D68}"/>
              </a:ext>
            </a:extLst>
          </p:cNvPr>
          <p:cNvSpPr>
            <a:spLocks noGrp="1"/>
          </p:cNvSpPr>
          <p:nvPr>
            <p:ph idx="1"/>
          </p:nvPr>
        </p:nvSpPr>
        <p:spPr>
          <a:xfrm>
            <a:off x="0" y="2438401"/>
            <a:ext cx="6094409" cy="3809998"/>
          </a:xfrm>
        </p:spPr>
        <p:txBody>
          <a:bodyPr>
            <a:normAutofit/>
          </a:bodyPr>
          <a:lstStyle/>
          <a:p>
            <a:pPr algn="just">
              <a:lnSpc>
                <a:spcPct val="90000"/>
              </a:lnSpc>
            </a:pPr>
            <a:r>
              <a:rPr lang="es-MX" sz="1600" dirty="0"/>
              <a:t>En febrero de 1951 apareció la </a:t>
            </a:r>
            <a:r>
              <a:rPr lang="es-MX" sz="1600" dirty="0" err="1"/>
              <a:t>Ferranti</a:t>
            </a:r>
            <a:r>
              <a:rPr lang="es-MX" sz="1600" dirty="0"/>
              <a:t> Mark 1, una versión moderna de la computadora norteamericana del mismo nombre que estaba disponible comercialmente. Fue sumamente importante en la historia del computador, pues contaba con un índice de registros, que permitía la lectura más fácil de un conjunto de palabras en la memoria.</a:t>
            </a:r>
          </a:p>
          <a:p>
            <a:pPr marL="0" indent="0" algn="just">
              <a:lnSpc>
                <a:spcPct val="90000"/>
              </a:lnSpc>
              <a:buNone/>
            </a:pPr>
            <a:endParaRPr lang="es-MX" sz="1600" dirty="0"/>
          </a:p>
        </p:txBody>
      </p:sp>
    </p:spTree>
    <p:extLst>
      <p:ext uri="{BB962C8B-B14F-4D97-AF65-F5344CB8AC3E}">
        <p14:creationId xmlns:p14="http://schemas.microsoft.com/office/powerpoint/2010/main" val="41909025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35953" y="1864976"/>
            <a:ext cx="5561648" cy="4195481"/>
          </a:xfrm>
        </p:spPr>
        <p:txBody>
          <a:bodyPr/>
          <a:lstStyle/>
          <a:p>
            <a:r>
              <a:rPr lang="es-MX" sz="2400" dirty="0"/>
              <a:t>Por esa razón surgieron hasta treinta y cuatro patentes distintas de su desarrollo. En los años posteriores sirvió de base para la construcción de las computadoras IBM, muy exitosas industrial y comercialmente.</a:t>
            </a:r>
          </a:p>
          <a:p>
            <a:endParaRPr lang="es-MX" dirty="0"/>
          </a:p>
        </p:txBody>
      </p:sp>
      <p:pic>
        <p:nvPicPr>
          <p:cNvPr id="4" name="Imagen 3"/>
          <p:cNvPicPr>
            <a:picLocks noChangeAspect="1"/>
          </p:cNvPicPr>
          <p:nvPr/>
        </p:nvPicPr>
        <p:blipFill>
          <a:blip r:embed="rId2"/>
          <a:stretch>
            <a:fillRect/>
          </a:stretch>
        </p:blipFill>
        <p:spPr>
          <a:xfrm>
            <a:off x="6728802" y="2367915"/>
            <a:ext cx="4258286" cy="3189604"/>
          </a:xfrm>
          <a:prstGeom prst="rect">
            <a:avLst/>
          </a:prstGeom>
        </p:spPr>
      </p:pic>
    </p:spTree>
    <p:extLst>
      <p:ext uri="{BB962C8B-B14F-4D97-AF65-F5344CB8AC3E}">
        <p14:creationId xmlns:p14="http://schemas.microsoft.com/office/powerpoint/2010/main" val="393104155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otalTime>13</TotalTime>
  <Words>752</Words>
  <Application>Microsoft Office PowerPoint</Application>
  <PresentationFormat>Panorámica</PresentationFormat>
  <Paragraphs>28</Paragraphs>
  <Slides>15</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15</vt:i4>
      </vt:variant>
    </vt:vector>
  </HeadingPairs>
  <TitlesOfParts>
    <vt:vector size="19" baseType="lpstr">
      <vt:lpstr>Arial</vt:lpstr>
      <vt:lpstr>Century Gothic</vt:lpstr>
      <vt:lpstr>Wingdings 3</vt:lpstr>
      <vt:lpstr>Ion</vt:lpstr>
      <vt:lpstr>La historia de la computadora</vt:lpstr>
      <vt:lpstr>Historia</vt:lpstr>
      <vt:lpstr>Presentación de PowerPoint</vt:lpstr>
      <vt:lpstr>Presentación de PowerPoint</vt:lpstr>
      <vt:lpstr>El primer computador</vt:lpstr>
      <vt:lpstr>Presentación de PowerPoint</vt:lpstr>
      <vt:lpstr>Presentación de PowerPoint</vt:lpstr>
      <vt:lpstr>La primera computadora de uso comercial</vt:lpstr>
      <vt:lpstr>Presentación de PowerPoint</vt:lpstr>
      <vt:lpstr>El primer lenguaje de programación</vt:lpstr>
      <vt:lpstr>Presentación de PowerPoint</vt:lpstr>
      <vt:lpstr>La primera computadora moderna</vt:lpstr>
      <vt:lpstr>Computadoras del siglo XXI</vt:lpstr>
      <vt:lpstr>Presentación de PowerPoint</vt:lpstr>
      <vt:lpstr>Bibliografía</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historia de la computadora</dc:title>
  <dc:creator>Johana Nava</dc:creator>
  <cp:lastModifiedBy>IGI 20</cp:lastModifiedBy>
  <cp:revision>3</cp:revision>
  <dcterms:created xsi:type="dcterms:W3CDTF">2021-09-07T21:37:24Z</dcterms:created>
  <dcterms:modified xsi:type="dcterms:W3CDTF">2021-10-26T17:44:20Z</dcterms:modified>
</cp:coreProperties>
</file>