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T-qtwwtJY" TargetMode="External"/><Relationship Id="rId2" Type="http://schemas.openxmlformats.org/officeDocument/2006/relationships/hyperlink" Target="https://concepto.de/historia-de-la-computadora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C3997-4315-4D63-BA00-79E20B28F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273" y="281609"/>
            <a:ext cx="8676222" cy="3853070"/>
          </a:xfrm>
        </p:spPr>
        <p:txBody>
          <a:bodyPr/>
          <a:lstStyle/>
          <a:p>
            <a:pPr algn="l"/>
            <a:r>
              <a:rPr lang="es-MX" dirty="0"/>
              <a:t>LA HISTORIA DE LA COMPUTADORA</a:t>
            </a:r>
            <a:br>
              <a:rPr lang="es-MX" dirty="0"/>
            </a:br>
            <a:r>
              <a:rPr lang="es-MX" dirty="0"/>
              <a:t> INSTITUTO GUADALUPE INSURGENTES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6B56E5-8B7F-430A-B512-9F7D105AB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508" y="4323522"/>
            <a:ext cx="8676222" cy="1905000"/>
          </a:xfrm>
        </p:spPr>
        <p:txBody>
          <a:bodyPr/>
          <a:lstStyle/>
          <a:p>
            <a:pPr algn="l"/>
            <a:r>
              <a:rPr lang="es-MX" sz="3200" dirty="0"/>
              <a:t>ALUMNO: LUIS ENRIQUE FLORES JUÁREZ</a:t>
            </a:r>
          </a:p>
          <a:p>
            <a:pPr algn="l"/>
            <a:r>
              <a:rPr lang="es-MX" sz="3200" dirty="0"/>
              <a:t>MAESTRA: LUCY TORRES CARBAJAL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32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A267F-733C-4299-BB5D-EAE5DD92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74" y="185531"/>
            <a:ext cx="9905998" cy="1431234"/>
          </a:xfrm>
        </p:spPr>
        <p:txBody>
          <a:bodyPr/>
          <a:lstStyle/>
          <a:p>
            <a:r>
              <a:rPr lang="es-MX" b="1" dirty="0"/>
              <a:t>Historia de la computadora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98AC6B-B9FA-48BE-A5C6-0DEA522BD005}"/>
              </a:ext>
            </a:extLst>
          </p:cNvPr>
          <p:cNvSpPr txBox="1"/>
          <p:nvPr/>
        </p:nvSpPr>
        <p:spPr>
          <a:xfrm>
            <a:off x="730595" y="1364975"/>
            <a:ext cx="555093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tx1">
                    <a:lumMod val="95000"/>
                  </a:schemeClr>
                </a:solidFill>
                <a:latin typeface="Bahnschrift Light" panose="020B0502040204020203" pitchFamily="34" charset="0"/>
              </a:rPr>
              <a:t>Las computadoras, computadores u ordenadores </a:t>
            </a:r>
            <a:r>
              <a:rPr lang="es-MX" sz="2000" b="1" dirty="0">
                <a:solidFill>
                  <a:schemeClr val="tx1">
                    <a:lumMod val="95000"/>
                  </a:schemeClr>
                </a:solidFill>
                <a:latin typeface="Bahnschrift Light" panose="020B0502040204020203" pitchFamily="34" charset="0"/>
              </a:rPr>
              <a:t>son las herramientas de cálculo más eficientes jamás inventadas</a:t>
            </a:r>
            <a:r>
              <a:rPr lang="es-MX" sz="2000" dirty="0">
                <a:solidFill>
                  <a:schemeClr val="tx1">
                    <a:lumMod val="95000"/>
                  </a:schemeClr>
                </a:solidFill>
                <a:latin typeface="Bahnschrift Light" panose="020B0502040204020203" pitchFamily="34" charset="0"/>
              </a:rPr>
              <a:t>. Tienen el suficiente poder de cálculo, autonomía y velocidad de procesamiento para reemplazarnos en muchas tareas, o permitirnos dinámicas de trabajo que nunca antes en la historia habían sido posibles, al punto tal de hacerse hoy en día indispensables.</a:t>
            </a:r>
          </a:p>
          <a:p>
            <a:pPr algn="just"/>
            <a:r>
              <a:rPr lang="es-MX" sz="2000" dirty="0">
                <a:solidFill>
                  <a:schemeClr val="tx1">
                    <a:lumMod val="95000"/>
                  </a:schemeClr>
                </a:solidFill>
                <a:latin typeface="Bahnschrift Light" panose="020B0502040204020203" pitchFamily="34" charset="0"/>
              </a:rPr>
              <a:t>Estos aparatos </a:t>
            </a:r>
            <a:r>
              <a:rPr lang="es-MX" sz="2000" b="1" dirty="0">
                <a:solidFill>
                  <a:schemeClr val="tx1">
                    <a:lumMod val="95000"/>
                  </a:schemeClr>
                </a:solidFill>
                <a:latin typeface="Bahnschrift Light" panose="020B0502040204020203" pitchFamily="34" charset="0"/>
              </a:rPr>
              <a:t>se inventaron en el siglo XX, revolucionando para siempre la manera en que entendemos los procesos industriales</a:t>
            </a:r>
            <a:r>
              <a:rPr lang="es-MX" sz="2000" dirty="0">
                <a:solidFill>
                  <a:schemeClr val="tx1">
                    <a:lumMod val="95000"/>
                  </a:schemeClr>
                </a:solidFill>
                <a:latin typeface="Bahnschrift Light" panose="020B0502040204020203" pitchFamily="34" charset="0"/>
              </a:rPr>
              <a:t>, las comunicaciones, la sociedad y muchas otras áreas de la vida</a:t>
            </a:r>
            <a:r>
              <a:rPr lang="es-MX" dirty="0">
                <a:solidFill>
                  <a:schemeClr val="tx1">
                    <a:lumMod val="95000"/>
                  </a:schemeClr>
                </a:solidFill>
                <a:latin typeface="Bahnschrift Light" panose="020B0502040204020203" pitchFamily="34" charset="0"/>
              </a:rPr>
              <a:t>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0D98C3-6CB6-4484-ADB9-B42BF492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503" y="2173356"/>
            <a:ext cx="3230840" cy="27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6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30C65-289C-475C-B51B-8255C47A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697" y="106017"/>
            <a:ext cx="9905998" cy="1905000"/>
          </a:xfrm>
        </p:spPr>
        <p:txBody>
          <a:bodyPr/>
          <a:lstStyle/>
          <a:p>
            <a:r>
              <a:rPr lang="es-MX" b="1" dirty="0"/>
              <a:t>Antecedentes de la computadora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14C13D-BA36-4931-8150-F14ED77F6805}"/>
              </a:ext>
            </a:extLst>
          </p:cNvPr>
          <p:cNvSpPr txBox="1"/>
          <p:nvPr/>
        </p:nvSpPr>
        <p:spPr>
          <a:xfrm>
            <a:off x="5592418" y="1696279"/>
            <a:ext cx="54731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Bahnschrift Light" panose="020B0502040204020203" pitchFamily="34" charset="0"/>
              </a:rPr>
              <a:t>Los antecedentes de la computadora se remontan al año </a:t>
            </a:r>
            <a:r>
              <a:rPr lang="es-MX" sz="2000" b="1" dirty="0">
                <a:latin typeface="Bahnschrift Light" panose="020B0502040204020203" pitchFamily="34" charset="0"/>
              </a:rPr>
              <a:t>4.000 a. C. cuando se inventaron las primeras máquinas diseñadas para la aritmética </a:t>
            </a:r>
            <a:r>
              <a:rPr lang="es-MX" sz="2000" dirty="0">
                <a:latin typeface="Bahnschrift Light" panose="020B0502040204020203" pitchFamily="34" charset="0"/>
              </a:rPr>
              <a:t>y las primeras reglas de cálculo. Entre ellos se encuentra el ábaco, un importante adelanto en la materia.</a:t>
            </a:r>
          </a:p>
          <a:p>
            <a:r>
              <a:rPr lang="es-MX" sz="2000" dirty="0">
                <a:latin typeface="Bahnschrift Light" panose="020B0502040204020203" pitchFamily="34" charset="0"/>
              </a:rPr>
              <a:t>Muy posteriormente se crearon inventos más sofisticados, como la máquina de Blaise Pascal (conocida como Máquina de Pascal o Pascalina), creada en 1642. Consistía en una serie de engranajes que permitían realizar operaciones aritméticas mecánicamente. Al mejorarla, </a:t>
            </a:r>
            <a:r>
              <a:rPr lang="es-MX" sz="2000" b="1" dirty="0">
                <a:latin typeface="Bahnschrift Light" panose="020B0502040204020203" pitchFamily="34" charset="0"/>
              </a:rPr>
              <a:t>en 1671 Gottfried Leibniz dio inicio a las primeras calculadoras</a:t>
            </a:r>
            <a:r>
              <a:rPr lang="es-MX" sz="2000" dirty="0">
                <a:latin typeface="Bahnschrift Light" panose="020B0502040204020203" pitchFamily="34" charset="0"/>
              </a:rPr>
              <a:t>, primas cercanas del computador</a:t>
            </a:r>
            <a:r>
              <a:rPr lang="es-MX" sz="2000" dirty="0"/>
              <a:t>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00F591-341E-4A51-97DC-CF3BA0072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30" y="1439310"/>
            <a:ext cx="4860666" cy="366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7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1184D-FB9A-4BF8-84DF-0096DEF5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78" y="-318052"/>
            <a:ext cx="9905998" cy="1905000"/>
          </a:xfrm>
        </p:spPr>
        <p:txBody>
          <a:bodyPr/>
          <a:lstStyle/>
          <a:p>
            <a:r>
              <a:rPr lang="es-MX" b="1" dirty="0"/>
              <a:t>Primera generación (de 1940 a 1952)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498427-0D82-4D50-8594-7C5A6AA295CE}"/>
              </a:ext>
            </a:extLst>
          </p:cNvPr>
          <p:cNvSpPr txBox="1"/>
          <p:nvPr/>
        </p:nvSpPr>
        <p:spPr>
          <a:xfrm>
            <a:off x="556591" y="1417982"/>
            <a:ext cx="78320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1">
                    <a:lumMod val="95000"/>
                  </a:schemeClr>
                </a:solidFill>
              </a:rPr>
              <a:t>La generación inicial de computadores </a:t>
            </a:r>
            <a:r>
              <a:rPr lang="es-MX" sz="2400" b="1" dirty="0">
                <a:solidFill>
                  <a:schemeClr val="tx1">
                    <a:lumMod val="95000"/>
                  </a:schemeClr>
                </a:solidFill>
              </a:rPr>
              <a:t>inicia con la invención de las primeras máquinas de cálculo automáticas</a:t>
            </a:r>
            <a:r>
              <a:rPr lang="es-MX" sz="2400" dirty="0">
                <a:solidFill>
                  <a:schemeClr val="tx1">
                    <a:lumMod val="95000"/>
                  </a:schemeClr>
                </a:solidFill>
              </a:rPr>
              <a:t>, que podían considerarse propiamente un “computador”. Respondían a la necesidad durante la Segunda Guerra Mundial de descifrar códigos secretos enemigos.</a:t>
            </a:r>
          </a:p>
          <a:p>
            <a:r>
              <a:rPr lang="es-MX" sz="2400" dirty="0">
                <a:solidFill>
                  <a:schemeClr val="tx1">
                    <a:lumMod val="95000"/>
                  </a:schemeClr>
                </a:solidFill>
              </a:rPr>
              <a:t>Estaban basadas electrónicamente en válvulas y tubos al vacío. Podían programarse mediante un conjunto de instrucciones simples, que debían suministrarse al sistema a través de tarjetas perforadas de papel o de cartón, como en el invento de Babbage.</a:t>
            </a:r>
          </a:p>
        </p:txBody>
      </p:sp>
    </p:spTree>
    <p:extLst>
      <p:ext uri="{BB962C8B-B14F-4D97-AF65-F5344CB8AC3E}">
        <p14:creationId xmlns:p14="http://schemas.microsoft.com/office/powerpoint/2010/main" val="111928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C7085-8D5B-4047-A9D8-1D4C6B8F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56" y="-238539"/>
            <a:ext cx="9905998" cy="1905000"/>
          </a:xfrm>
        </p:spPr>
        <p:txBody>
          <a:bodyPr/>
          <a:lstStyle/>
          <a:p>
            <a:r>
              <a:rPr lang="es-MX" b="1" dirty="0"/>
              <a:t>Tercera generación (de 1965 a 1971)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D0D85B-1579-4B0D-B8CA-A9DB3BBF6C20}"/>
              </a:ext>
            </a:extLst>
          </p:cNvPr>
          <p:cNvSpPr txBox="1"/>
          <p:nvPr/>
        </p:nvSpPr>
        <p:spPr>
          <a:xfrm>
            <a:off x="569844" y="1666461"/>
            <a:ext cx="6612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lumMod val="95000"/>
                  </a:schemeClr>
                </a:solidFill>
              </a:rPr>
              <a:t>El salto a la tercera generación estuvo determinado por la invención de </a:t>
            </a:r>
            <a:r>
              <a:rPr lang="es-MX" b="1" dirty="0">
                <a:solidFill>
                  <a:schemeClr val="tx1">
                    <a:lumMod val="95000"/>
                  </a:schemeClr>
                </a:solidFill>
              </a:rPr>
              <a:t>los circuitos integrados: permitieron aumentar a capacidad de procesamiento</a:t>
            </a:r>
            <a:r>
              <a:rPr lang="es-MX" dirty="0">
                <a:solidFill>
                  <a:schemeClr val="tx1">
                    <a:lumMod val="95000"/>
                  </a:schemeClr>
                </a:solidFill>
              </a:rPr>
              <a:t> de las máquinas y por si fuera poco reducir sus costos de fabricación.</a:t>
            </a:r>
          </a:p>
          <a:p>
            <a:r>
              <a:rPr lang="es-MX" dirty="0">
                <a:solidFill>
                  <a:schemeClr val="tx1">
                    <a:lumMod val="95000"/>
                  </a:schemeClr>
                </a:solidFill>
              </a:rPr>
              <a:t>Se trataba de circuitos impresos en pastillas de silicio, con pequeños transistores y semiconductores incorporados. Este fue el primer paso hacia la miniaturización de las computadoras.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9A64FE-0175-441E-A8B5-8DA1DF4C0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679" y="3890962"/>
            <a:ext cx="3538330" cy="26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AB7C5-EA4F-4055-99E1-82C71165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95" y="0"/>
            <a:ext cx="9905998" cy="1905000"/>
          </a:xfrm>
        </p:spPr>
        <p:txBody>
          <a:bodyPr/>
          <a:lstStyle/>
          <a:p>
            <a:r>
              <a:rPr lang="es-MX" dirty="0"/>
              <a:t>Cuarta generación (de 1972 a 1980)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5A4295-7408-44CD-9CDF-A18A8AAF9B4A}"/>
              </a:ext>
            </a:extLst>
          </p:cNvPr>
          <p:cNvSpPr txBox="1"/>
          <p:nvPr/>
        </p:nvSpPr>
        <p:spPr>
          <a:xfrm>
            <a:off x="1245704" y="1524000"/>
            <a:ext cx="561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tx1">
                    <a:lumMod val="95000"/>
                  </a:schemeClr>
                </a:solidFill>
              </a:rPr>
              <a:t>La paulatina integración de los anteriores componentes electrónicos propició </a:t>
            </a:r>
            <a:r>
              <a:rPr lang="es-MX" sz="2000" b="1" dirty="0">
                <a:solidFill>
                  <a:schemeClr val="tx1">
                    <a:lumMod val="95000"/>
                  </a:schemeClr>
                </a:solidFill>
              </a:rPr>
              <a:t>la aparición de los microprocesadores</a:t>
            </a:r>
            <a:r>
              <a:rPr lang="es-MX" sz="2000" dirty="0">
                <a:solidFill>
                  <a:schemeClr val="tx1">
                    <a:lumMod val="95000"/>
                  </a:schemeClr>
                </a:solidFill>
              </a:rPr>
              <a:t>: nuevos circuitos integrados que reúnen todos los elementos fundamentales de la computadora y que empezaron pronto a llamarse </a:t>
            </a:r>
            <a:r>
              <a:rPr lang="es-MX" sz="2000" i="1" dirty="0">
                <a:solidFill>
                  <a:schemeClr val="tx1">
                    <a:lumMod val="95000"/>
                  </a:schemeClr>
                </a:solidFill>
              </a:rPr>
              <a:t>chips</a:t>
            </a:r>
            <a:r>
              <a:rPr lang="es-MX" sz="20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r>
              <a:rPr lang="es-MX" sz="2000" dirty="0">
                <a:solidFill>
                  <a:schemeClr val="tx1">
                    <a:lumMod val="95000"/>
                  </a:schemeClr>
                </a:solidFill>
              </a:rPr>
              <a:t>Gracias a ellos, las computadoras podían descentralizar sus operaciones lógico-aritméticas. Por ejemplo, reemplazar la memoria de anillos de silicio por memoria de chips, fue un paso importante hacia la </a:t>
            </a:r>
            <a:r>
              <a:rPr lang="es-MX" sz="2000" dirty="0" err="1">
                <a:solidFill>
                  <a:schemeClr val="tx1">
                    <a:lumMod val="95000"/>
                  </a:schemeClr>
                </a:solidFill>
              </a:rPr>
              <a:t>microcomputarización</a:t>
            </a:r>
            <a:r>
              <a:rPr lang="es-MX" sz="2000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s-MX" sz="2000" b="1" dirty="0">
                <a:solidFill>
                  <a:schemeClr val="tx1">
                    <a:lumMod val="95000"/>
                  </a:schemeClr>
                </a:solidFill>
              </a:rPr>
              <a:t>A esta generación pertenecieron</a:t>
            </a:r>
            <a:r>
              <a:rPr lang="es-MX" sz="20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MX" sz="2000" b="1" dirty="0">
                <a:solidFill>
                  <a:schemeClr val="tx1">
                    <a:lumMod val="95000"/>
                  </a:schemeClr>
                </a:solidFill>
              </a:rPr>
              <a:t>las primeras computadoras personales</a:t>
            </a:r>
            <a:r>
              <a:rPr lang="es-MX" sz="2000" dirty="0">
                <a:solidFill>
                  <a:schemeClr val="tx1">
                    <a:lumMod val="95000"/>
                  </a:schemeClr>
                </a:solidFill>
              </a:rPr>
              <a:t> o PC.</a:t>
            </a:r>
          </a:p>
        </p:txBody>
      </p:sp>
    </p:spTree>
    <p:extLst>
      <p:ext uri="{BB962C8B-B14F-4D97-AF65-F5344CB8AC3E}">
        <p14:creationId xmlns:p14="http://schemas.microsoft.com/office/powerpoint/2010/main" val="314014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E3B50-BBBD-4130-8269-1F4CDB1D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905000"/>
          </a:xfrm>
        </p:spPr>
        <p:txBody>
          <a:bodyPr/>
          <a:lstStyle/>
          <a:p>
            <a:pPr algn="ctr"/>
            <a:r>
              <a:rPr lang="es-MX" dirty="0"/>
              <a:t>Quinta generación (de 1983 a 2019)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A49372-24D6-4432-B35E-69BE451DD57F}"/>
              </a:ext>
            </a:extLst>
          </p:cNvPr>
          <p:cNvSpPr txBox="1"/>
          <p:nvPr/>
        </p:nvSpPr>
        <p:spPr>
          <a:xfrm>
            <a:off x="728869" y="1905000"/>
            <a:ext cx="10522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95000"/>
                  </a:schemeClr>
                </a:solidFill>
              </a:rPr>
              <a:t>La generación más reciente y vigente hoy</a:t>
            </a:r>
            <a:r>
              <a:rPr lang="es-MX" sz="2400" dirty="0">
                <a:solidFill>
                  <a:schemeClr val="tx1">
                    <a:lumMod val="95000"/>
                  </a:schemeClr>
                </a:solidFill>
              </a:rPr>
              <a:t> en día, presenció la más enorme diversificación en el ámbito de la computadora de toda su historia. </a:t>
            </a:r>
            <a:r>
              <a:rPr lang="es-MX" sz="2400" b="1" dirty="0">
                <a:solidFill>
                  <a:schemeClr val="tx1">
                    <a:lumMod val="95000"/>
                  </a:schemeClr>
                </a:solidFill>
              </a:rPr>
              <a:t>Se hizo portátil, liviana y cómoda</a:t>
            </a:r>
            <a:r>
              <a:rPr lang="es-MX" sz="2400" dirty="0">
                <a:solidFill>
                  <a:schemeClr val="tx1">
                    <a:lumMod val="95000"/>
                  </a:schemeClr>
                </a:solidFill>
              </a:rPr>
              <a:t>, e incluso expandió sus fronteras de uso gracias a la posibilidad de las redes informáticas.</a:t>
            </a:r>
          </a:p>
          <a:p>
            <a:r>
              <a:rPr lang="es-MX" sz="2400" dirty="0">
                <a:solidFill>
                  <a:schemeClr val="tx1">
                    <a:lumMod val="95000"/>
                  </a:schemeClr>
                </a:solidFill>
              </a:rPr>
              <a:t>El computador ya ni siquiera necesita estar fijo en una habitación, sino que puede viajar en nuestros maletines. Nunca antes la velocidad de procesamiento, la versatilidad y la comodidad convergieron tanto en el mundo de la computadora, permitiéndole fusionarse con los teléfonos (dando nacimiento al Smartphone) </a:t>
            </a:r>
          </a:p>
        </p:txBody>
      </p:sp>
    </p:spTree>
    <p:extLst>
      <p:ext uri="{BB962C8B-B14F-4D97-AF65-F5344CB8AC3E}">
        <p14:creationId xmlns:p14="http://schemas.microsoft.com/office/powerpoint/2010/main" val="386589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7D26E-B458-45D4-A85A-7C6B87A3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78" y="0"/>
            <a:ext cx="9905998" cy="1905000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Sexta generación (de 2019 al futuro próximo)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86FC82-7E89-4B3F-A8D1-807D0A076536}"/>
              </a:ext>
            </a:extLst>
          </p:cNvPr>
          <p:cNvSpPr txBox="1"/>
          <p:nvPr/>
        </p:nvSpPr>
        <p:spPr>
          <a:xfrm>
            <a:off x="662609" y="2226365"/>
            <a:ext cx="9905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1">
                    <a:lumMod val="95000"/>
                  </a:schemeClr>
                </a:solidFill>
              </a:rPr>
              <a:t>Poco se sabe de la generación de computadores por venir. Los grandes adelantos en materia de inteligencia artificial, computación cuántica y algoritmos de aprendizaje </a:t>
            </a:r>
            <a:r>
              <a:rPr lang="es-MX" sz="2400" b="1" dirty="0">
                <a:solidFill>
                  <a:schemeClr val="tx1">
                    <a:lumMod val="95000"/>
                  </a:schemeClr>
                </a:solidFill>
              </a:rPr>
              <a:t>prometen un futuro altamente automatizado</a:t>
            </a:r>
            <a:r>
              <a:rPr lang="es-MX" sz="2400" dirty="0">
                <a:solidFill>
                  <a:schemeClr val="tx1">
                    <a:lumMod val="95000"/>
                  </a:schemeClr>
                </a:solidFill>
              </a:rPr>
              <a:t> y de enormes potenciales industriales. En él la computadora puede dejar de ser un artefacto que nos acompaña y pasar a estar dentro de nuestros propios cuerpos. </a:t>
            </a:r>
          </a:p>
        </p:txBody>
      </p:sp>
    </p:spTree>
    <p:extLst>
      <p:ext uri="{BB962C8B-B14F-4D97-AF65-F5344CB8AC3E}">
        <p14:creationId xmlns:p14="http://schemas.microsoft.com/office/powerpoint/2010/main" val="394265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B4F4A-CB43-48E4-95CB-D8C90408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287617"/>
          </a:xfrm>
        </p:spPr>
        <p:txBody>
          <a:bodyPr>
            <a:normAutofit/>
          </a:bodyPr>
          <a:lstStyle/>
          <a:p>
            <a:r>
              <a:rPr lang="es-MX" dirty="0">
                <a:hlinkClick r:id="rId2"/>
              </a:rPr>
              <a:t>   bibliografía https://concepto.de/historia-de-la-computadora/</a:t>
            </a:r>
            <a:r>
              <a:rPr lang="es-MX" dirty="0"/>
              <a:t> </a:t>
            </a:r>
            <a:br>
              <a:rPr lang="es-MX" dirty="0"/>
            </a:br>
            <a:br>
              <a:rPr lang="es-MX" dirty="0"/>
            </a:br>
            <a:r>
              <a:rPr lang="es-MX" dirty="0"/>
              <a:t>video: </a:t>
            </a:r>
            <a:r>
              <a:rPr lang="es-MX" dirty="0">
                <a:hlinkClick r:id="rId3"/>
              </a:rPr>
              <a:t>https://www.youtube.com/watch?v=AyT-qtwwtJY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32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</Template>
  <TotalTime>109</TotalTime>
  <Words>685</Words>
  <Application>Microsoft Office PowerPoint</Application>
  <PresentationFormat>Panorámica</PresentationFormat>
  <Paragraphs>24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Bahnschrift Light</vt:lpstr>
      <vt:lpstr>Century Gothic</vt:lpstr>
      <vt:lpstr>Malla</vt:lpstr>
      <vt:lpstr>LA HISTORIA DE LA COMPUTADORA  INSTITUTO GUADALUPE INSURGENTES</vt:lpstr>
      <vt:lpstr>Historia de la computadora </vt:lpstr>
      <vt:lpstr>Antecedentes de la computadora</vt:lpstr>
      <vt:lpstr>Primera generación (de 1940 a 1952)</vt:lpstr>
      <vt:lpstr>Tercera generación (de 1965 a 1971)</vt:lpstr>
      <vt:lpstr>Cuarta generación (de 1972 a 1980)</vt:lpstr>
      <vt:lpstr>Quinta generación (de 1983 a 2019) </vt:lpstr>
      <vt:lpstr>Sexta generación (de 2019 al futuro próximo)</vt:lpstr>
      <vt:lpstr>   bibliografía https://concepto.de/historia-de-la-computadora/   video: https://www.youtube.com/watch?v=AyT-qtwwtJY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HISTORIA DE LA COMPUTADORA  INSTITUTO GUADALUPE INSURGENTES</dc:title>
  <dc:creator>Angelica Juàrez Gonz</dc:creator>
  <cp:lastModifiedBy>Angelica Juàrez Gonz</cp:lastModifiedBy>
  <cp:revision>1</cp:revision>
  <dcterms:created xsi:type="dcterms:W3CDTF">2021-09-14T01:41:54Z</dcterms:created>
  <dcterms:modified xsi:type="dcterms:W3CDTF">2021-09-14T03:31:10Z</dcterms:modified>
</cp:coreProperties>
</file>