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9/7/2021</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2497539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9/7/2021</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26533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9/7/2021</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2719576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indent="-228600">
              <a:buFont typeface="Arial" panose="020B0604020202020204" pitchFamily="34" charset="0"/>
              <a:buChar char="•"/>
              <a:defRPr/>
            </a:lvl1pPr>
            <a:lvl2pPr marL="228600" indent="-228600">
              <a:buFont typeface="Arial" panose="020B0604020202020204" pitchFamily="34" charset="0"/>
              <a:buChar char="•"/>
              <a:defRPr/>
            </a:lvl2pPr>
            <a:lvl3pPr marL="228600" indent="-228600">
              <a:buFont typeface="Arial" panose="020B0604020202020204" pitchFamily="34" charset="0"/>
              <a:buChar char="•"/>
              <a:defRPr/>
            </a:lvl3pPr>
            <a:lvl4pPr marL="228600" indent="-228600">
              <a:buFont typeface="Arial" panose="020B0604020202020204" pitchFamily="34" charset="0"/>
              <a:buChar char="•"/>
              <a:defRPr/>
            </a:lvl4pPr>
            <a:lvl5pPr marL="2286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9/7/2021</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321606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9/7/2021</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3097533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9/7/2021</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424469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9/7/2021</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40009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9/7/2021</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4239663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9/7/2021</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4010094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9/7/2021</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3940188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9/7/2021</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2186493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11413" y="0"/>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9/7/2021</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‹Nº›</a:t>
            </a:fld>
            <a:endParaRPr lang="en-US" dirty="0"/>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294574694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Arial" panose="020B0604020202020204" pitchFamily="34" charset="0"/>
        <a:buChar char="•"/>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aracteristicas.co/historia-de-la-computadora/#:~:text=La%20historia%20de%20la%20computadora%20tiene%20largos%20antecedentes,%20que%20se,la%20tarea%20de%20la%20aritm%C3%A9tica.&amp;text=Esta%20m%C3%A1quina%20fue%20mejorada%20por,la%20historia%20de%20las%20calculadoras.#:~:text=La%20historia%20de%20la%20computadora%20tiene%20largos%20antecedentes%2C,dio%20inicio%20a%20la%20historia%20de%20las%20calculadoras." TargetMode="External"/><Relationship Id="rId2" Type="http://schemas.openxmlformats.org/officeDocument/2006/relationships/hyperlink" Target="https://www.euston96.com/tercera-generacion-de-computadora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798C7F-C8CA-4799-BF37-3AB4642CDB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1" name="Group 10">
            <a:extLst>
              <a:ext uri="{FF2B5EF4-FFF2-40B4-BE49-F238E27FC236}">
                <a16:creationId xmlns:a16="http://schemas.microsoft.com/office/drawing/2014/main" id="{87F0794B-55D3-4D2D-BDE7-4688ED321E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BE4C795B-1813-4CC6-B03F-8DD130BEAA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0F4C04D-5CD8-446B-BE3D-257172E6E4C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DDC802E-606F-4F39-84B6-90DF0FE544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C5B0C75-0136-4A39-9AB6-0F02C45278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5ED2B52-3D40-46DE-8B54-99A4071578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8BCEC75-1B6B-45B2-8041-8D933FCF6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A2FC789-056A-43CC-807E-4262CDC3E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8C32FD3-76B0-40E7-89F2-E9C523210A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82E9447-8362-426C-840A-B6F2231F7B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F141DC8-83CE-4C21-A5BA-E2FFF3D866E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12A697C-ECBC-40A9-AC69-BF96A34B91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2E988AF-5EFB-43D3-B93F-6E4F41A2C90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B312C1B-AAE2-4A6D-ACC7-ABAA75D428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7B96146-61DA-44D6-A9DF-6DB41FCF2D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B33F93D-4439-46EE-97C4-9CECAAFDCF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914B275-A3D7-4BA4-B8CB-E7657100F3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D26EF3B-FBE7-4D57-8E01-553F50734A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CC1E671-BA54-4B31-9A2E-8F50BC57A2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836A704-3624-4ABF-9A67-0F52C2F3EF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FDC385D-BA34-481F-A991-A776E0B1930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1EF033A-D8FB-416B-AE51-4E098A27D6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7C17B48-F458-4E9B-9331-56FCDC5B6A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7E44A4B-D453-46F0-A83D-AF0B33D5C59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46BEA9F-314B-440D-AE8D-21E1252EC5A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15EAFD0-4869-4612-ACDE-ABC703104E8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0F26706-7F23-4FF0-9CAF-F3C4F47C119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0195A72-345A-4E88-8D71-14DB3D1B60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DBF51A6-A3BC-49FE-BB01-E899281177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78DF911-744C-419B-83DC-39F270BBF4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2" name="Freeform: Shape 41">
            <a:extLst>
              <a:ext uri="{FF2B5EF4-FFF2-40B4-BE49-F238E27FC236}">
                <a16:creationId xmlns:a16="http://schemas.microsoft.com/office/drawing/2014/main" id="{216BB147-20D5-4D93-BDA5-1BC614D6A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44" name="Freeform: Shape 43">
            <a:extLst>
              <a:ext uri="{FF2B5EF4-FFF2-40B4-BE49-F238E27FC236}">
                <a16:creationId xmlns:a16="http://schemas.microsoft.com/office/drawing/2014/main" id="{0A253F60-DE40-4508-A37A-61331DF1D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46" name="Freeform: Shape 45">
            <a:extLst>
              <a:ext uri="{FF2B5EF4-FFF2-40B4-BE49-F238E27FC236}">
                <a16:creationId xmlns:a16="http://schemas.microsoft.com/office/drawing/2014/main" id="{9A0D6220-3DFE-4182-9152-9135493A6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grpSp>
        <p:nvGrpSpPr>
          <p:cNvPr id="48" name="Group 47">
            <a:extLst>
              <a:ext uri="{FF2B5EF4-FFF2-40B4-BE49-F238E27FC236}">
                <a16:creationId xmlns:a16="http://schemas.microsoft.com/office/drawing/2014/main" id="{44C729BC-90F1-4823-A305-F6F124E93A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49" name="Straight Connector 48">
              <a:extLst>
                <a:ext uri="{FF2B5EF4-FFF2-40B4-BE49-F238E27FC236}">
                  <a16:creationId xmlns:a16="http://schemas.microsoft.com/office/drawing/2014/main" id="{640014BD-8822-4EFD-B887-1E95DBBB42A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1E9445DF-509C-4993-834C-4A95C90E301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DCB110E-203A-4D63-810B-7AB453AB9B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264073E-6737-44FE-BC04-BFEE371334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6DA24A7E-F63B-4B87-ABA5-BDD8F8F65F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CC2C5D2-CEDF-4390-A89D-71DBD7C377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956D0DF-B8DD-44AB-A831-329B2973EE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AB17CF4-098C-43B0-A0E0-235CEB55FB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3CA7C27-06AF-4DB3-A3B2-F81C41D52B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8BD2BB17-7774-4215-872F-9CF37633BB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2E1C172-AA18-42F1-B952-4791B50351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C9D5EBAC-D904-4410-A575-1A2B810D88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B38425E-0189-47B9-9F42-67DC5386E3B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6584C8E-A8AC-49AB-8E5B-337E14D4F8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E8FCDC21-75B9-4F36-AEB4-186CDD994F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79AAC1FD-FBB6-4E21-A267-E4B9029BB47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20FDEAF3-AB6A-41DF-BF11-24512081800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9F9892F-F26B-4C6F-A949-097D3EBC77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CCA59EA-5156-402B-82A4-AAE14B2D9A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1E175D8-17F1-46B8-807F-89A75CD4D9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5AE169C4-F6B2-44D0-A73C-88C304E8A3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CE19136-3F8D-4350-A424-8241923BCD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CF937350-E379-4C45-BC56-20808BBED3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FE4F6988-3981-46A0-B744-EE972197D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DB419A9-FCB9-4B39-8D9E-91CC0B8E77A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D6861DB-43A8-4624-9ECC-5A96BE3AF1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AFBD701-C20E-441D-8596-4BBBF49556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73C41C88-00F9-45AF-8D64-37BA70969B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E6420BDA-21B9-4B17-A82E-A9EB28138A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useBgFill="1">
        <p:nvSpPr>
          <p:cNvPr id="79" name="Rectangle 78">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1" name="Rectangle 80">
            <a:extLst>
              <a:ext uri="{FF2B5EF4-FFF2-40B4-BE49-F238E27FC236}">
                <a16:creationId xmlns:a16="http://schemas.microsoft.com/office/drawing/2014/main" id="{533901C1-0E99-46F3-9F74-F447C46AD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3" name="Right Triangle 82">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63303" y="1566850"/>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214" y="-1"/>
            <a:chExt cx="12214827" cy="6858000"/>
          </a:xfrm>
        </p:grpSpPr>
        <p:cxnSp>
          <p:nvCxnSpPr>
            <p:cNvPr id="86" name="Straight Connector 85">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ítulo 1">
            <a:extLst>
              <a:ext uri="{FF2B5EF4-FFF2-40B4-BE49-F238E27FC236}">
                <a16:creationId xmlns:a16="http://schemas.microsoft.com/office/drawing/2014/main" id="{EEA9D7BF-DD03-40F4-A7EE-732402923D15}"/>
              </a:ext>
            </a:extLst>
          </p:cNvPr>
          <p:cNvSpPr>
            <a:spLocks noGrp="1"/>
          </p:cNvSpPr>
          <p:nvPr>
            <p:ph type="ctrTitle"/>
          </p:nvPr>
        </p:nvSpPr>
        <p:spPr>
          <a:xfrm>
            <a:off x="236719" y="375240"/>
            <a:ext cx="4952999" cy="2244176"/>
          </a:xfrm>
        </p:spPr>
        <p:txBody>
          <a:bodyPr vert="horz" lIns="91440" tIns="45720" rIns="91440" bIns="45720" rtlCol="0" anchor="ctr">
            <a:normAutofit/>
          </a:bodyPr>
          <a:lstStyle/>
          <a:p>
            <a:pPr algn="l"/>
            <a:r>
              <a:rPr lang="en-US" sz="4400" dirty="0">
                <a:solidFill>
                  <a:schemeClr val="tx2"/>
                </a:solidFill>
              </a:rPr>
              <a:t>La historia de las computadoras </a:t>
            </a:r>
          </a:p>
        </p:txBody>
      </p:sp>
      <p:sp>
        <p:nvSpPr>
          <p:cNvPr id="3" name="Subtítulo 2">
            <a:extLst>
              <a:ext uri="{FF2B5EF4-FFF2-40B4-BE49-F238E27FC236}">
                <a16:creationId xmlns:a16="http://schemas.microsoft.com/office/drawing/2014/main" id="{4400A07F-5A41-4B62-9B09-FD39A274FD3A}"/>
              </a:ext>
            </a:extLst>
          </p:cNvPr>
          <p:cNvSpPr>
            <a:spLocks noGrp="1"/>
          </p:cNvSpPr>
          <p:nvPr>
            <p:ph type="subTitle" idx="1"/>
          </p:nvPr>
        </p:nvSpPr>
        <p:spPr>
          <a:xfrm>
            <a:off x="457200" y="3264832"/>
            <a:ext cx="4952999" cy="3009494"/>
          </a:xfrm>
        </p:spPr>
        <p:txBody>
          <a:bodyPr vert="horz" lIns="91440" tIns="45720" rIns="91440" bIns="45720" rtlCol="0">
            <a:normAutofit/>
          </a:bodyPr>
          <a:lstStyle/>
          <a:p>
            <a:pPr marL="228600" indent="-228600" algn="l">
              <a:buFont typeface="+mj-lt"/>
              <a:buAutoNum type="arabicPeriod"/>
            </a:pPr>
            <a:r>
              <a:rPr lang="en-US" sz="1800" dirty="0">
                <a:solidFill>
                  <a:schemeClr val="tx2"/>
                </a:solidFill>
              </a:rPr>
              <a:t>Alexis Camarillo </a:t>
            </a:r>
          </a:p>
          <a:p>
            <a:pPr marL="228600" indent="-228600" algn="l">
              <a:buFont typeface="+mj-lt"/>
              <a:buAutoNum type="arabicPeriod"/>
            </a:pPr>
            <a:r>
              <a:rPr lang="en-US" sz="1800" dirty="0">
                <a:solidFill>
                  <a:schemeClr val="tx2"/>
                </a:solidFill>
              </a:rPr>
              <a:t>3ro A</a:t>
            </a:r>
          </a:p>
          <a:p>
            <a:pPr marL="228600" indent="-228600" algn="l">
              <a:buFont typeface="+mj-lt"/>
              <a:buAutoNum type="arabicPeriod"/>
            </a:pPr>
            <a:r>
              <a:rPr lang="en-US" sz="1800" dirty="0">
                <a:solidFill>
                  <a:schemeClr val="tx2"/>
                </a:solidFill>
              </a:rPr>
              <a:t>Informática</a:t>
            </a:r>
          </a:p>
          <a:p>
            <a:pPr marL="228600" indent="-228600" algn="l">
              <a:buFont typeface="+mj-lt"/>
              <a:buAutoNum type="arabicPeriod"/>
            </a:pPr>
            <a:r>
              <a:rPr lang="en-US" sz="1800" dirty="0">
                <a:solidFill>
                  <a:schemeClr val="tx2"/>
                </a:solidFill>
              </a:rPr>
              <a:t>Profa: Lucy Torres Carbajal</a:t>
            </a:r>
          </a:p>
        </p:txBody>
      </p:sp>
      <p:pic>
        <p:nvPicPr>
          <p:cNvPr id="4" name="Picture 3" descr="Primer plano de una placa de circuito">
            <a:extLst>
              <a:ext uri="{FF2B5EF4-FFF2-40B4-BE49-F238E27FC236}">
                <a16:creationId xmlns:a16="http://schemas.microsoft.com/office/drawing/2014/main" id="{FEEE1595-4437-46AD-B074-C1EE76CE3B72}"/>
              </a:ext>
            </a:extLst>
          </p:cNvPr>
          <p:cNvPicPr>
            <a:picLocks noChangeAspect="1"/>
          </p:cNvPicPr>
          <p:nvPr/>
        </p:nvPicPr>
        <p:blipFill rotWithShape="1">
          <a:blip r:embed="rId2"/>
          <a:srcRect l="40373" r="-1" b="-1"/>
          <a:stretch/>
        </p:blipFill>
        <p:spPr>
          <a:xfrm>
            <a:off x="6075730" y="-3440"/>
            <a:ext cx="6129239" cy="6861439"/>
          </a:xfrm>
          <a:prstGeom prst="rect">
            <a:avLst/>
          </a:prstGeom>
        </p:spPr>
      </p:pic>
    </p:spTree>
    <p:extLst>
      <p:ext uri="{BB962C8B-B14F-4D97-AF65-F5344CB8AC3E}">
        <p14:creationId xmlns:p14="http://schemas.microsoft.com/office/powerpoint/2010/main" val="302341781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2" name="Rectangle 51">
            <a:extLst>
              <a:ext uri="{FF2B5EF4-FFF2-40B4-BE49-F238E27FC236}">
                <a16:creationId xmlns:a16="http://schemas.microsoft.com/office/drawing/2014/main" id="{171D79C9-FD78-4D11-A424-0002509BD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Freeform: Shape 53">
            <a:extLst>
              <a:ext uri="{FF2B5EF4-FFF2-40B4-BE49-F238E27FC236}">
                <a16:creationId xmlns:a16="http://schemas.microsoft.com/office/drawing/2014/main" id="{316368BA-0A3E-4AE0-8333-2364F90C19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252" y="-6055"/>
            <a:ext cx="12208610" cy="2303672"/>
          </a:xfrm>
          <a:custGeom>
            <a:avLst/>
            <a:gdLst>
              <a:gd name="connsiteX0" fmla="*/ 8951169 w 12178450"/>
              <a:gd name="connsiteY0" fmla="*/ 32 h 2001622"/>
              <a:gd name="connsiteX1" fmla="*/ 11653845 w 12178450"/>
              <a:gd name="connsiteY1" fmla="*/ 209874 h 2001622"/>
              <a:gd name="connsiteX2" fmla="*/ 12178450 w 12178450"/>
              <a:gd name="connsiteY2" fmla="*/ 286723 h 2001622"/>
              <a:gd name="connsiteX3" fmla="*/ 12178450 w 12178450"/>
              <a:gd name="connsiteY3" fmla="*/ 2001622 h 2001622"/>
              <a:gd name="connsiteX4" fmla="*/ 0 w 12178450"/>
              <a:gd name="connsiteY4" fmla="*/ 2001622 h 2001622"/>
              <a:gd name="connsiteX5" fmla="*/ 0 w 12178450"/>
              <a:gd name="connsiteY5" fmla="*/ 1010979 h 2001622"/>
              <a:gd name="connsiteX6" fmla="*/ 8951169 w 12178450"/>
              <a:gd name="connsiteY6" fmla="*/ 32 h 200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78450" h="2001622">
                <a:moveTo>
                  <a:pt x="8951169" y="32"/>
                </a:moveTo>
                <a:cubicBezTo>
                  <a:pt x="9704520" y="1593"/>
                  <a:pt x="10578586" y="62133"/>
                  <a:pt x="11653845" y="209874"/>
                </a:cubicBezTo>
                <a:lnTo>
                  <a:pt x="12178450" y="286723"/>
                </a:lnTo>
                <a:lnTo>
                  <a:pt x="12178450" y="2001622"/>
                </a:lnTo>
                <a:lnTo>
                  <a:pt x="0" y="2001622"/>
                </a:lnTo>
                <a:lnTo>
                  <a:pt x="0" y="1010979"/>
                </a:lnTo>
                <a:cubicBezTo>
                  <a:pt x="4768989" y="1010979"/>
                  <a:pt x="5812206" y="-6472"/>
                  <a:pt x="8951169" y="32"/>
                </a:cubicBezTo>
                <a:close/>
              </a:path>
            </a:pathLst>
          </a:cu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56" name="Right Triangle 55">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4145" y="3546697"/>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59" name="Straight Connector 5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ítulo 1">
            <a:extLst>
              <a:ext uri="{FF2B5EF4-FFF2-40B4-BE49-F238E27FC236}">
                <a16:creationId xmlns:a16="http://schemas.microsoft.com/office/drawing/2014/main" id="{A48F4911-5D65-4A83-B342-F4F110D375AD}"/>
              </a:ext>
            </a:extLst>
          </p:cNvPr>
          <p:cNvSpPr>
            <a:spLocks noGrp="1"/>
          </p:cNvSpPr>
          <p:nvPr>
            <p:ph type="title"/>
          </p:nvPr>
        </p:nvSpPr>
        <p:spPr>
          <a:xfrm>
            <a:off x="205780" y="581515"/>
            <a:ext cx="10827477" cy="1538172"/>
          </a:xfrm>
        </p:spPr>
        <p:txBody>
          <a:bodyPr anchor="t">
            <a:normAutofit/>
          </a:bodyPr>
          <a:lstStyle/>
          <a:p>
            <a:r>
              <a:rPr lang="es-MX" dirty="0">
                <a:solidFill>
                  <a:schemeClr val="tx2"/>
                </a:solidFill>
              </a:rPr>
              <a:t>Historia de las computadoras sus inicios.</a:t>
            </a:r>
          </a:p>
        </p:txBody>
      </p:sp>
      <p:sp>
        <p:nvSpPr>
          <p:cNvPr id="3" name="Marcador de contenido 2">
            <a:extLst>
              <a:ext uri="{FF2B5EF4-FFF2-40B4-BE49-F238E27FC236}">
                <a16:creationId xmlns:a16="http://schemas.microsoft.com/office/drawing/2014/main" id="{6A26E025-DFE8-4825-BD05-AE0FDE79CA2B}"/>
              </a:ext>
            </a:extLst>
          </p:cNvPr>
          <p:cNvSpPr>
            <a:spLocks noGrp="1"/>
          </p:cNvSpPr>
          <p:nvPr>
            <p:ph idx="1"/>
          </p:nvPr>
        </p:nvSpPr>
        <p:spPr>
          <a:xfrm>
            <a:off x="1800945" y="2348071"/>
            <a:ext cx="8788850" cy="4424071"/>
          </a:xfrm>
        </p:spPr>
        <p:txBody>
          <a:bodyPr anchor="t">
            <a:normAutofit/>
          </a:bodyPr>
          <a:lstStyle/>
          <a:p>
            <a:pPr algn="ctr">
              <a:lnSpc>
                <a:spcPct val="150000"/>
              </a:lnSpc>
            </a:pPr>
            <a:r>
              <a:rPr lang="es-ES" sz="1600" b="0" i="0" dirty="0">
                <a:solidFill>
                  <a:srgbClr val="272837"/>
                </a:solidFill>
                <a:effectLst/>
                <a:latin typeface="Nunito"/>
              </a:rPr>
              <a:t>Hoy en día nos resulta casi impensable una vida sin </a:t>
            </a:r>
            <a:r>
              <a:rPr lang="es-ES" sz="1600" b="1" i="0" dirty="0">
                <a:solidFill>
                  <a:srgbClr val="272837"/>
                </a:solidFill>
                <a:effectLst/>
                <a:latin typeface="Nunito"/>
              </a:rPr>
              <a:t>computadoras</a:t>
            </a:r>
            <a:r>
              <a:rPr lang="es-ES" sz="1600" b="0" i="0" dirty="0">
                <a:solidFill>
                  <a:srgbClr val="272837"/>
                </a:solidFill>
                <a:effectLst/>
                <a:latin typeface="Nunito"/>
              </a:rPr>
              <a:t>: las usamos en el trabajo, para nuestro entretenimiento, comunicarnos, y con un sinfín de cometidos más. Sin embargo, </a:t>
            </a:r>
            <a:r>
              <a:rPr lang="es-ES" sz="1600" b="1" i="0" dirty="0">
                <a:solidFill>
                  <a:srgbClr val="272837"/>
                </a:solidFill>
                <a:effectLst/>
                <a:latin typeface="Nunito"/>
              </a:rPr>
              <a:t>la computadora es un invento reciente</a:t>
            </a:r>
            <a:r>
              <a:rPr lang="es-ES" sz="1600" b="0" i="0" dirty="0">
                <a:solidFill>
                  <a:srgbClr val="272837"/>
                </a:solidFill>
                <a:effectLst/>
                <a:latin typeface="Nunito"/>
              </a:rPr>
              <a:t> que ha sufrido una serie de importantes cambios hasta llegar a lo que hoy conocemos como tal.</a:t>
            </a:r>
          </a:p>
          <a:p>
            <a:pPr algn="ctr">
              <a:lnSpc>
                <a:spcPct val="200000"/>
              </a:lnSpc>
            </a:pPr>
            <a:r>
              <a:rPr lang="es-ES" sz="1600" b="0" i="0" dirty="0">
                <a:solidFill>
                  <a:srgbClr val="272837"/>
                </a:solidFill>
                <a:effectLst/>
                <a:latin typeface="Nunito"/>
              </a:rPr>
              <a:t>La </a:t>
            </a:r>
            <a:r>
              <a:rPr lang="es-ES" sz="1600" b="1" i="0" u="none" strike="noStrike" dirty="0">
                <a:solidFill>
                  <a:srgbClr val="272837"/>
                </a:solidFill>
                <a:effectLst/>
                <a:latin typeface="Nunito"/>
              </a:rPr>
              <a:t>primer computadora mecánica</a:t>
            </a:r>
            <a:r>
              <a:rPr lang="es-ES" sz="1600" b="0" i="0" dirty="0">
                <a:solidFill>
                  <a:srgbClr val="272837"/>
                </a:solidFill>
                <a:effectLst/>
                <a:latin typeface="Nunito"/>
              </a:rPr>
              <a:t> la creó </a:t>
            </a:r>
            <a:r>
              <a:rPr lang="es-ES" sz="1600" b="1" i="0" dirty="0">
                <a:solidFill>
                  <a:srgbClr val="272837"/>
                </a:solidFill>
                <a:effectLst/>
                <a:latin typeface="Nunito"/>
              </a:rPr>
              <a:t>Charles Babbage</a:t>
            </a:r>
            <a:r>
              <a:rPr lang="es-ES" sz="1600" b="0" i="0" dirty="0">
                <a:solidFill>
                  <a:srgbClr val="272837"/>
                </a:solidFill>
                <a:effectLst/>
                <a:latin typeface="Nunito"/>
              </a:rPr>
              <a:t> en 1822, el primer motor de cálculo automático que además podía realizar algunas copias en papel -por lo cual, también era una especie de impresora.</a:t>
            </a:r>
            <a:endParaRPr lang="es-MX" sz="2400" dirty="0">
              <a:solidFill>
                <a:schemeClr val="tx2"/>
              </a:solidFill>
            </a:endParaRPr>
          </a:p>
        </p:txBody>
      </p:sp>
    </p:spTree>
    <p:extLst>
      <p:ext uri="{BB962C8B-B14F-4D97-AF65-F5344CB8AC3E}">
        <p14:creationId xmlns:p14="http://schemas.microsoft.com/office/powerpoint/2010/main" val="42243977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4798C7F-C8CA-4799-BF37-3AB4642CDB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0" name="Group 9">
            <a:extLst>
              <a:ext uri="{FF2B5EF4-FFF2-40B4-BE49-F238E27FC236}">
                <a16:creationId xmlns:a16="http://schemas.microsoft.com/office/drawing/2014/main" id="{87F0794B-55D3-4D2D-BDE7-4688ED321E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1" name="Straight Connector 10">
              <a:extLst>
                <a:ext uri="{FF2B5EF4-FFF2-40B4-BE49-F238E27FC236}">
                  <a16:creationId xmlns:a16="http://schemas.microsoft.com/office/drawing/2014/main" id="{BE4C795B-1813-4CC6-B03F-8DD130BEAA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0F4C04D-5CD8-446B-BE3D-257172E6E4C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DDC802E-606F-4F39-84B6-90DF0FE544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C5B0C75-0136-4A39-9AB6-0F02C45278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5ED2B52-3D40-46DE-8B54-99A4071578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8BCEC75-1B6B-45B2-8041-8D933FCF6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A2FC789-056A-43CC-807E-4262CDC3E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8C32FD3-76B0-40E7-89F2-E9C523210A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82E9447-8362-426C-840A-B6F2231F7B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F141DC8-83CE-4C21-A5BA-E2FFF3D866E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12A697C-ECBC-40A9-AC69-BF96A34B91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2E988AF-5EFB-43D3-B93F-6E4F41A2C90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B312C1B-AAE2-4A6D-ACC7-ABAA75D428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7B96146-61DA-44D6-A9DF-6DB41FCF2D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B33F93D-4439-46EE-97C4-9CECAAFDCF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914B275-A3D7-4BA4-B8CB-E7657100F3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D26EF3B-FBE7-4D57-8E01-553F50734A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CC1E671-BA54-4B31-9A2E-8F50BC57A2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836A704-3624-4ABF-9A67-0F52C2F3EF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FDC385D-BA34-481F-A991-A776E0B1930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1EF033A-D8FB-416B-AE51-4E098A27D6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7C17B48-F458-4E9B-9331-56FCDC5B6A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7E44A4B-D453-46F0-A83D-AF0B33D5C59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46BEA9F-314B-440D-AE8D-21E1252EC5A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15EAFD0-4869-4612-ACDE-ABC703104E8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0F26706-7F23-4FF0-9CAF-F3C4F47C119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195A72-345A-4E88-8D71-14DB3D1B60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DBF51A6-A3BC-49FE-BB01-E899281177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78DF911-744C-419B-83DC-39F270BBF4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1" name="Freeform: Shape 40">
            <a:extLst>
              <a:ext uri="{FF2B5EF4-FFF2-40B4-BE49-F238E27FC236}">
                <a16:creationId xmlns:a16="http://schemas.microsoft.com/office/drawing/2014/main" id="{216BB147-20D5-4D93-BDA5-1BC614D6A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43" name="Freeform: Shape 42">
            <a:extLst>
              <a:ext uri="{FF2B5EF4-FFF2-40B4-BE49-F238E27FC236}">
                <a16:creationId xmlns:a16="http://schemas.microsoft.com/office/drawing/2014/main" id="{0A253F60-DE40-4508-A37A-61331DF1D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grpSp>
        <p:nvGrpSpPr>
          <p:cNvPr id="45" name="Group 44">
            <a:extLst>
              <a:ext uri="{FF2B5EF4-FFF2-40B4-BE49-F238E27FC236}">
                <a16:creationId xmlns:a16="http://schemas.microsoft.com/office/drawing/2014/main" id="{CFB42397-759B-4110-90F9-11A099A04F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46" name="Straight Connector 45">
              <a:extLst>
                <a:ext uri="{FF2B5EF4-FFF2-40B4-BE49-F238E27FC236}">
                  <a16:creationId xmlns:a16="http://schemas.microsoft.com/office/drawing/2014/main" id="{7CE16B93-748F-4AF3-90C6-D3EE861E78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A1F2252F-DB74-4990-8E43-3B46EB31A8F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BBB0339-E325-46BB-A951-96F1A4651B7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21A6F6B-EBF5-41B9-BDDB-AF519B8AD4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2CB88A6-ABF0-4981-8112-89F17060AF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207B5CF-3BA7-46DE-A98B-C46A77F219C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DE055E6-5758-4FD1-A969-1AB1F47EE5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5B9E002-9254-431A-BEE3-BC744C6D41B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5BB4EB4-8685-4464-8EAE-D44D7770B6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3239F69-CDD7-49E2-9C2E-B56A6D009A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6C507C8-734D-457D-A4EA-3C1F17BC8C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9139D922-20CB-41E9-B69E-FA643C51A3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5FE3C40B-0A70-4224-BC24-365327DC6C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422999B0-1AA0-4D8B-BB3E-1BEAD972B8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49737CB6-048C-4FD9-9663-0D214A0A30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F1A2328-0FD2-449E-A066-56A7D096AB1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3212297-7D47-455C-B574-D4A450A6B9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4F88725D-F086-42CF-A0A4-F335D03F9E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0EE97B27-B4E2-45AF-ACC9-5EC22DB7A8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FADBC7B-7D04-4E57-9B78-3FC78B9030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CCD44BB5-3236-443E-BDD8-7E145E32D6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85E742B-9320-4785-A94F-2CAE2855CCB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8A42F567-7F15-4D7B-8F9C-5F8F6B2832F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69DAD4DF-0FE8-401C-AE04-738B80B258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101394A-2A38-4F45-B5B6-A025C4B43F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79D4873B-257C-4327-907C-08294692144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D5350388-C37B-41E0-8172-2F7D79DBBA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1DA0A053-52F2-4D51-BEB7-31B0A3CA04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B23551FA-C6B2-4251-A24C-021D7B64EA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76" name="Group 75">
            <a:extLst>
              <a:ext uri="{FF2B5EF4-FFF2-40B4-BE49-F238E27FC236}">
                <a16:creationId xmlns:a16="http://schemas.microsoft.com/office/drawing/2014/main" id="{9A50F0F9-04C8-47E4-AF66-B3CAF8C819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77" name="Straight Connector 76">
              <a:extLst>
                <a:ext uri="{FF2B5EF4-FFF2-40B4-BE49-F238E27FC236}">
                  <a16:creationId xmlns:a16="http://schemas.microsoft.com/office/drawing/2014/main" id="{2017C593-7166-4110-8447-086A8A2DB9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0792CE38-231D-4EFB-BD1C-B0DFC4714A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7902244-3120-4F1E-BCA7-C414F8CA57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6C2A9BEC-6FBD-4C4E-9D8F-6797108601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CD05CAB2-3C3D-4649-A904-7115E0A40D0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79ECC96-BB36-4A8A-ACFC-0CDAC9A327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D6C3BBC2-CEC2-44E9-B82B-34488E7E33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73074D9-0CF2-46DC-8D7A-871B6FE419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D573F54A-11A1-4A06-8130-294B4D5CEE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72F69BFB-91DF-4F4E-BE91-2D6805CD689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4BA93DEE-828E-4AC5-A89A-B3FCC1689A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2043F28B-A5B8-4573-89CC-A68E27A72E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A41EDE26-6F99-4FF5-A50B-255FEF1CAC1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C69229A-861A-4B33-A690-B89F20F21A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A1FF5E2F-2AD1-485A-8981-8905C2357C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82E9781F-DF28-41A8-8A6B-7DC5409F9E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ECDF5C52-5A30-4182-9FF7-118DB1BB64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FC8008CF-A1BC-4A0E-B9A2-05FB501EBD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2DF1A43F-5E26-4631-8775-BC3BACEB16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08A5A284-AA4F-43C1-84B9-947642136BD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B3BE54E-1FBA-4E64-982C-9CA2C0C484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7E7BA94A-1A8A-45C6-9B8F-AFEC955F1F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55C6D3A0-6B84-4021-87FB-3179A711BB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DA87903E-EEC8-47F4-8730-06C5FD14BC6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A8A92A2B-3460-4608-B3EA-4FFEAF83B1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2B0E1020-452C-4B7F-A1D2-BA8F1B83FA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6903CF7B-6947-4932-AD73-020495EDC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8453FA51-CE2D-4B84-9F4F-3263D1BC4D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327B132-AD8C-4732-93AA-C136586C22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useBgFill="1">
        <p:nvSpPr>
          <p:cNvPr id="107" name="Rectangle 106">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9" name="Rectangle 108">
            <a:extLst>
              <a:ext uri="{FF2B5EF4-FFF2-40B4-BE49-F238E27FC236}">
                <a16:creationId xmlns:a16="http://schemas.microsoft.com/office/drawing/2014/main" id="{39E1977A-884A-4AAF-87EA-58A265660E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1" name="Freeform: Shape 110">
            <a:extLst>
              <a:ext uri="{FF2B5EF4-FFF2-40B4-BE49-F238E27FC236}">
                <a16:creationId xmlns:a16="http://schemas.microsoft.com/office/drawing/2014/main" id="{FAD45405-D2A4-4FD5-905C-3EC7902D5A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25" y="-1"/>
            <a:ext cx="1900796" cy="1487973"/>
          </a:xfrm>
          <a:custGeom>
            <a:avLst/>
            <a:gdLst>
              <a:gd name="connsiteX0" fmla="*/ 972945 w 1900796"/>
              <a:gd name="connsiteY0" fmla="*/ 0 h 1487973"/>
              <a:gd name="connsiteX1" fmla="*/ 1900796 w 1900796"/>
              <a:gd name="connsiteY1" fmla="*/ 0 h 1487973"/>
              <a:gd name="connsiteX2" fmla="*/ 1892752 w 1900796"/>
              <a:gd name="connsiteY2" fmla="*/ 21978 h 1487973"/>
              <a:gd name="connsiteX3" fmla="*/ 129456 w 1900796"/>
              <a:gd name="connsiteY3" fmla="*/ 1468215 h 1487973"/>
              <a:gd name="connsiteX4" fmla="*/ 0 w 1900796"/>
              <a:gd name="connsiteY4" fmla="*/ 1487973 h 1487973"/>
              <a:gd name="connsiteX5" fmla="*/ 0 w 1900796"/>
              <a:gd name="connsiteY5" fmla="*/ 656709 h 1487973"/>
              <a:gd name="connsiteX6" fmla="*/ 120652 w 1900796"/>
              <a:gd name="connsiteY6" fmla="*/ 625686 h 1487973"/>
              <a:gd name="connsiteX7" fmla="*/ 893935 w 1900796"/>
              <a:gd name="connsiteY7" fmla="*/ 105659 h 1487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0796" h="1487973">
                <a:moveTo>
                  <a:pt x="972945" y="0"/>
                </a:moveTo>
                <a:lnTo>
                  <a:pt x="1900796" y="0"/>
                </a:lnTo>
                <a:lnTo>
                  <a:pt x="1892752" y="21978"/>
                </a:lnTo>
                <a:cubicBezTo>
                  <a:pt x="1582882" y="754592"/>
                  <a:pt x="926716" y="1305072"/>
                  <a:pt x="129456" y="1468215"/>
                </a:cubicBezTo>
                <a:lnTo>
                  <a:pt x="0" y="1487973"/>
                </a:lnTo>
                <a:lnTo>
                  <a:pt x="0" y="656709"/>
                </a:lnTo>
                <a:lnTo>
                  <a:pt x="120652" y="625686"/>
                </a:lnTo>
                <a:cubicBezTo>
                  <a:pt x="426975" y="530410"/>
                  <a:pt x="694570" y="347233"/>
                  <a:pt x="893935" y="105659"/>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3" name="Right Triangle 112">
            <a:extLst>
              <a:ext uri="{FF2B5EF4-FFF2-40B4-BE49-F238E27FC236}">
                <a16:creationId xmlns:a16="http://schemas.microsoft.com/office/drawing/2014/main" id="{DC2EB0AE-8020-468E-A6FE-E44AC43663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65270" y="2971614"/>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85A9662C-1F8F-45C3-99EB-B86256F4B5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78446" y="4912946"/>
            <a:ext cx="2010507" cy="1945055"/>
          </a:xfrm>
          <a:custGeom>
            <a:avLst/>
            <a:gdLst>
              <a:gd name="connsiteX0" fmla="*/ 2010507 w 2010507"/>
              <a:gd name="connsiteY0" fmla="*/ 0 h 1945055"/>
              <a:gd name="connsiteX1" fmla="*/ 2010507 w 2010507"/>
              <a:gd name="connsiteY1" fmla="*/ 834250 h 1945055"/>
              <a:gd name="connsiteX2" fmla="*/ 1918431 w 2010507"/>
              <a:gd name="connsiteY2" fmla="*/ 857925 h 1945055"/>
              <a:gd name="connsiteX3" fmla="*/ 846136 w 2010507"/>
              <a:gd name="connsiteY3" fmla="*/ 1930220 h 1945055"/>
              <a:gd name="connsiteX4" fmla="*/ 842322 w 2010507"/>
              <a:gd name="connsiteY4" fmla="*/ 1945055 h 1945055"/>
              <a:gd name="connsiteX5" fmla="*/ 0 w 2010507"/>
              <a:gd name="connsiteY5" fmla="*/ 1945055 h 1945055"/>
              <a:gd name="connsiteX6" fmla="*/ 3608 w 2010507"/>
              <a:gd name="connsiteY6" fmla="*/ 1921417 h 1945055"/>
              <a:gd name="connsiteX7" fmla="*/ 1909628 w 2010507"/>
              <a:gd name="connsiteY7" fmla="*/ 15396 h 1945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0507" h="1945055">
                <a:moveTo>
                  <a:pt x="2010507" y="0"/>
                </a:moveTo>
                <a:lnTo>
                  <a:pt x="2010507" y="834250"/>
                </a:lnTo>
                <a:lnTo>
                  <a:pt x="1918431" y="857925"/>
                </a:lnTo>
                <a:cubicBezTo>
                  <a:pt x="1407892" y="1016719"/>
                  <a:pt x="1004930" y="1419681"/>
                  <a:pt x="846136" y="1930220"/>
                </a:cubicBezTo>
                <a:lnTo>
                  <a:pt x="842322" y="1945055"/>
                </a:lnTo>
                <a:lnTo>
                  <a:pt x="0" y="1945055"/>
                </a:lnTo>
                <a:lnTo>
                  <a:pt x="3608" y="1921417"/>
                </a:lnTo>
                <a:cubicBezTo>
                  <a:pt x="199379" y="964705"/>
                  <a:pt x="952916" y="211168"/>
                  <a:pt x="1909628" y="15396"/>
                </a:cubicBezTo>
                <a:close/>
              </a:path>
            </a:pathLst>
          </a:custGeom>
          <a:solidFill>
            <a:schemeClr val="accent5">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17" name="Group 116">
            <a:extLst>
              <a:ext uri="{FF2B5EF4-FFF2-40B4-BE49-F238E27FC236}">
                <a16:creationId xmlns:a16="http://schemas.microsoft.com/office/drawing/2014/main" id="{F4328BEE-05E5-4848-B1DA-C64181D20F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18" name="Straight Connector 117">
              <a:extLst>
                <a:ext uri="{FF2B5EF4-FFF2-40B4-BE49-F238E27FC236}">
                  <a16:creationId xmlns:a16="http://schemas.microsoft.com/office/drawing/2014/main" id="{52601F1C-9D55-4924-9B09-7C3D8DF3BF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4355D903-BE20-44D4-89F8-A1F0F9ADE12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30650500-3FA1-4028-9231-D51BE4AA45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A7E7CA03-D7C5-4B24-A6C9-E2CA0DC2CD8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65C6BC46-0811-4155-9373-713C32AB37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1EBE19C-F044-4281-8E81-3F337AD138F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30CBEA2D-1724-4BA8-AC9D-2EEDAB526F0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5C651D1C-1CB3-43A7-BB67-3545D33F132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BDCCFCA4-773F-45E1-8A93-7B3601C6EAF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EB1C4C6-E1B0-40FB-9458-F9EE8479F86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2D22426-5E6B-4173-82D9-58F37024091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6003445B-43E6-4E2A-8F91-1835E5254D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874E0787-89E9-49E3-BF7B-6144FC1E77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2F78145B-B5A5-4E33-8A04-54A1FFABCC7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3C130ADD-C530-42BE-AC4B-D6966A541DE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AC6E4DA8-DF07-470C-8BCD-678809AFD4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692CE831-8230-4A6D-BCDA-55B5B01873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7489D822-DC7B-4539-9E2D-059D5774F7E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3E32C019-218C-4F56-B193-877CB215BA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E41E922B-FBB4-4809-B2A6-6941101E6E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500F5CA9-BC77-4F70-8401-EC5E823FAEC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A68313E0-78F9-4A69-963B-44073DCAB3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122F9E66-EE5E-46BC-A92B-676BBBF6880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019F4CCC-E951-47F4-AC5A-421DD0A121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BFE008CE-2B56-4A6A-ABE8-BC890A8233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730D8997-12CB-4595-B146-2C1C20A014F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7EBB6243-C7E8-4CC0-A7D5-008C387D8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753F938B-206C-403E-AC0E-6B7C647D93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812A8332-70C4-4829-9196-DB3AE15443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ítulo 1">
            <a:extLst>
              <a:ext uri="{FF2B5EF4-FFF2-40B4-BE49-F238E27FC236}">
                <a16:creationId xmlns:a16="http://schemas.microsoft.com/office/drawing/2014/main" id="{67A63590-148A-4B8F-81E5-583836A5EAB0}"/>
              </a:ext>
            </a:extLst>
          </p:cNvPr>
          <p:cNvSpPr>
            <a:spLocks noGrp="1"/>
          </p:cNvSpPr>
          <p:nvPr>
            <p:ph type="title"/>
          </p:nvPr>
        </p:nvSpPr>
        <p:spPr>
          <a:xfrm>
            <a:off x="838199" y="760087"/>
            <a:ext cx="6570119" cy="4980081"/>
          </a:xfrm>
        </p:spPr>
        <p:txBody>
          <a:bodyPr vert="horz" lIns="91440" tIns="45720" rIns="91440" bIns="45720" rtlCol="0" anchor="ctr">
            <a:normAutofit/>
          </a:bodyPr>
          <a:lstStyle/>
          <a:p>
            <a:pPr algn="ctr">
              <a:lnSpc>
                <a:spcPct val="150000"/>
              </a:lnSpc>
            </a:pPr>
            <a:r>
              <a:rPr lang="es-ES" sz="1600" dirty="0">
                <a:solidFill>
                  <a:srgbClr val="272837"/>
                </a:solidFill>
                <a:latin typeface="Nunito"/>
              </a:rPr>
              <a:t>P</a:t>
            </a:r>
            <a:r>
              <a:rPr lang="es-ES" sz="1600" b="0" i="0" dirty="0">
                <a:solidFill>
                  <a:srgbClr val="272837"/>
                </a:solidFill>
                <a:effectLst/>
                <a:latin typeface="Nunito"/>
              </a:rPr>
              <a:t>odemos situar el </a:t>
            </a:r>
            <a:r>
              <a:rPr lang="es-ES" sz="1600" b="1" i="0" u="none" strike="noStrike" dirty="0">
                <a:solidFill>
                  <a:srgbClr val="272837"/>
                </a:solidFill>
                <a:effectLst/>
                <a:latin typeface="Nunito"/>
              </a:rPr>
              <a:t>origen de las computadoras</a:t>
            </a:r>
            <a:r>
              <a:rPr lang="es-ES" sz="1600" b="0" i="0" dirty="0">
                <a:solidFill>
                  <a:srgbClr val="272837"/>
                </a:solidFill>
                <a:effectLst/>
                <a:latin typeface="Nunito"/>
              </a:rPr>
              <a:t> en un sentido estricto en el año 1936, cuando </a:t>
            </a:r>
            <a:r>
              <a:rPr lang="es-ES" sz="1600" b="1" i="0" dirty="0">
                <a:solidFill>
                  <a:srgbClr val="272837"/>
                </a:solidFill>
                <a:effectLst/>
                <a:latin typeface="Nunito"/>
              </a:rPr>
              <a:t>Konrad Zuse</a:t>
            </a:r>
            <a:r>
              <a:rPr lang="es-ES" sz="1600" b="0" i="0" dirty="0">
                <a:solidFill>
                  <a:srgbClr val="272837"/>
                </a:solidFill>
                <a:effectLst/>
                <a:latin typeface="Nunito"/>
              </a:rPr>
              <a:t> inventó la </a:t>
            </a:r>
            <a:r>
              <a:rPr lang="es-ES" sz="1600" b="1" i="1" dirty="0">
                <a:solidFill>
                  <a:srgbClr val="272837"/>
                </a:solidFill>
                <a:effectLst/>
                <a:latin typeface="Nunito"/>
              </a:rPr>
              <a:t>Z1</a:t>
            </a:r>
            <a:r>
              <a:rPr lang="es-ES" sz="1600" b="0" i="0" dirty="0">
                <a:solidFill>
                  <a:srgbClr val="272837"/>
                </a:solidFill>
                <a:effectLst/>
                <a:latin typeface="Nunito"/>
              </a:rPr>
              <a:t>, la </a:t>
            </a:r>
            <a:r>
              <a:rPr lang="es-ES" sz="1600" b="1" i="0" dirty="0">
                <a:solidFill>
                  <a:srgbClr val="272837"/>
                </a:solidFill>
                <a:effectLst/>
                <a:latin typeface="Nunito"/>
              </a:rPr>
              <a:t>primera computadora programable</a:t>
            </a:r>
            <a:r>
              <a:rPr lang="es-ES" sz="1600" b="0" i="0" dirty="0">
                <a:solidFill>
                  <a:srgbClr val="272837"/>
                </a:solidFill>
                <a:effectLst/>
                <a:latin typeface="Nunito"/>
              </a:rPr>
              <a:t>. Aquí comienza la llamada primera generación, que abarca hasta el año 1946, teniendo propósitos básicamente militares.</a:t>
            </a:r>
            <a:br>
              <a:rPr lang="es-ES" sz="1600" b="0" i="0" dirty="0">
                <a:solidFill>
                  <a:srgbClr val="272837"/>
                </a:solidFill>
                <a:effectLst/>
                <a:latin typeface="Nunito"/>
              </a:rPr>
            </a:br>
            <a:r>
              <a:rPr lang="es-ES" sz="1600" b="0" i="0" dirty="0">
                <a:solidFill>
                  <a:srgbClr val="272837"/>
                </a:solidFill>
                <a:effectLst/>
                <a:latin typeface="Nunito"/>
              </a:rPr>
              <a:t>En 1946 se construye la </a:t>
            </a:r>
            <a:r>
              <a:rPr lang="es-ES" sz="1600" b="1" i="0" dirty="0">
                <a:solidFill>
                  <a:srgbClr val="272837"/>
                </a:solidFill>
                <a:effectLst/>
                <a:latin typeface="Nunito"/>
              </a:rPr>
              <a:t>primera computadora </a:t>
            </a:r>
            <a:r>
              <a:rPr lang="es-ES" sz="1600" b="0" i="0" dirty="0">
                <a:solidFill>
                  <a:srgbClr val="272837"/>
                </a:solidFill>
                <a:effectLst/>
                <a:latin typeface="Nunito"/>
              </a:rPr>
              <a:t>con propósitos generales, llamada </a:t>
            </a:r>
            <a:r>
              <a:rPr lang="es-ES" sz="1600" b="1" i="1" dirty="0">
                <a:solidFill>
                  <a:srgbClr val="272837"/>
                </a:solidFill>
                <a:effectLst/>
                <a:latin typeface="Nunito"/>
              </a:rPr>
              <a:t>ENIAC</a:t>
            </a:r>
            <a:r>
              <a:rPr lang="es-ES" sz="1600" b="0" i="0" dirty="0">
                <a:solidFill>
                  <a:srgbClr val="272837"/>
                </a:solidFill>
                <a:effectLst/>
                <a:latin typeface="Nunito"/>
              </a:rPr>
              <a:t> (Integrador Numérico Electrónico e Informático). Pesaba 30 toneladas, por lo que básicamente no era parecida a lo que hoy conocemos como computadora, podía realizar una única tarea y consumía grandes cantidades de energía. Otra característica particular es que esta computadora no tenía sistema operativo.</a:t>
            </a:r>
            <a:endParaRPr lang="en-US" sz="4000" dirty="0">
              <a:solidFill>
                <a:schemeClr val="tx2"/>
              </a:solidFill>
            </a:endParaRPr>
          </a:p>
        </p:txBody>
      </p:sp>
      <p:sp>
        <p:nvSpPr>
          <p:cNvPr id="4" name="CuadroTexto 3">
            <a:extLst>
              <a:ext uri="{FF2B5EF4-FFF2-40B4-BE49-F238E27FC236}">
                <a16:creationId xmlns:a16="http://schemas.microsoft.com/office/drawing/2014/main" id="{FF219AD5-651A-491D-9F0C-968BE923FA4F}"/>
              </a:ext>
            </a:extLst>
          </p:cNvPr>
          <p:cNvSpPr txBox="1"/>
          <p:nvPr/>
        </p:nvSpPr>
        <p:spPr>
          <a:xfrm>
            <a:off x="7782637" y="4134110"/>
            <a:ext cx="4187781" cy="2126031"/>
          </a:xfrm>
          <a:prstGeom prst="rect">
            <a:avLst/>
          </a:prstGeom>
          <a:noFill/>
        </p:spPr>
        <p:txBody>
          <a:bodyPr wrap="square" rtlCol="0">
            <a:spAutoFit/>
          </a:bodyPr>
          <a:lstStyle/>
          <a:p>
            <a:pPr algn="ctr">
              <a:lnSpc>
                <a:spcPct val="150000"/>
              </a:lnSpc>
            </a:pPr>
            <a:r>
              <a:rPr lang="es-ES" b="0" i="0" dirty="0">
                <a:solidFill>
                  <a:srgbClr val="272837"/>
                </a:solidFill>
                <a:effectLst/>
                <a:latin typeface="Nunito"/>
              </a:rPr>
              <a:t>Otras computadoras famosas de esta generación fueron </a:t>
            </a:r>
            <a:r>
              <a:rPr lang="es-ES" b="1" i="1" dirty="0" err="1">
                <a:solidFill>
                  <a:srgbClr val="272837"/>
                </a:solidFill>
                <a:effectLst/>
                <a:latin typeface="Nunito"/>
              </a:rPr>
              <a:t>Colossus</a:t>
            </a:r>
            <a:r>
              <a:rPr lang="es-ES" b="0" i="0" dirty="0">
                <a:solidFill>
                  <a:srgbClr val="272837"/>
                </a:solidFill>
                <a:effectLst/>
                <a:latin typeface="Nunito"/>
              </a:rPr>
              <a:t> -la primera computadora programable eléctrica y la </a:t>
            </a:r>
            <a:r>
              <a:rPr lang="es-ES" b="1" i="1" dirty="0">
                <a:solidFill>
                  <a:srgbClr val="272837"/>
                </a:solidFill>
                <a:effectLst/>
                <a:latin typeface="Nunito"/>
              </a:rPr>
              <a:t>ABC</a:t>
            </a:r>
            <a:r>
              <a:rPr lang="es-ES" b="0" i="0" dirty="0">
                <a:solidFill>
                  <a:srgbClr val="272837"/>
                </a:solidFill>
                <a:effectLst/>
                <a:latin typeface="Nunito"/>
              </a:rPr>
              <a:t> -considerada la </a:t>
            </a:r>
            <a:r>
              <a:rPr lang="es-ES" b="1" i="0" dirty="0">
                <a:solidFill>
                  <a:srgbClr val="272837"/>
                </a:solidFill>
                <a:effectLst/>
                <a:latin typeface="Nunito"/>
              </a:rPr>
              <a:t>primera computadora digital</a:t>
            </a:r>
            <a:r>
              <a:rPr lang="es-ES" dirty="0">
                <a:solidFill>
                  <a:srgbClr val="272837"/>
                </a:solidFill>
                <a:latin typeface="Nunito"/>
              </a:rPr>
              <a:t>.</a:t>
            </a:r>
            <a:endParaRPr lang="es-MX" dirty="0"/>
          </a:p>
        </p:txBody>
      </p:sp>
      <p:pic>
        <p:nvPicPr>
          <p:cNvPr id="6" name="Imagen 5">
            <a:extLst>
              <a:ext uri="{FF2B5EF4-FFF2-40B4-BE49-F238E27FC236}">
                <a16:creationId xmlns:a16="http://schemas.microsoft.com/office/drawing/2014/main" id="{723C3E50-4891-4C11-830E-2A907E8A88ED}"/>
              </a:ext>
            </a:extLst>
          </p:cNvPr>
          <p:cNvPicPr>
            <a:picLocks noChangeAspect="1"/>
          </p:cNvPicPr>
          <p:nvPr/>
        </p:nvPicPr>
        <p:blipFill>
          <a:blip r:embed="rId2"/>
          <a:stretch>
            <a:fillRect/>
          </a:stretch>
        </p:blipFill>
        <p:spPr>
          <a:xfrm>
            <a:off x="7825801" y="1053610"/>
            <a:ext cx="3934174" cy="2255259"/>
          </a:xfrm>
          <a:prstGeom prst="rect">
            <a:avLst/>
          </a:prstGeom>
        </p:spPr>
      </p:pic>
    </p:spTree>
    <p:extLst>
      <p:ext uri="{BB962C8B-B14F-4D97-AF65-F5344CB8AC3E}">
        <p14:creationId xmlns:p14="http://schemas.microsoft.com/office/powerpoint/2010/main" val="30347990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9" name="Rectangle 148">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1" name="Rectangle 150">
            <a:extLst>
              <a:ext uri="{FF2B5EF4-FFF2-40B4-BE49-F238E27FC236}">
                <a16:creationId xmlns:a16="http://schemas.microsoft.com/office/drawing/2014/main" id="{7EE60796-BC52-4154-A3A9-773DE8285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3" name="Right Triangle 152">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51324" y="1555703"/>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Flowchart: Document 154">
            <a:extLst>
              <a:ext uri="{FF2B5EF4-FFF2-40B4-BE49-F238E27FC236}">
                <a16:creationId xmlns:a16="http://schemas.microsoft.com/office/drawing/2014/main" id="{BFEC1042-3FDC-47A3-BCD7-CA9D052F98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744293" y="1744296"/>
            <a:ext cx="6858000" cy="3369413"/>
          </a:xfrm>
          <a:prstGeom prst="flowChartDocument">
            <a:avLst/>
          </a:pr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57" name="Group 156">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58" name="Straight Connector 157">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5" name="Straight Connector 184">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ítulo 1">
            <a:extLst>
              <a:ext uri="{FF2B5EF4-FFF2-40B4-BE49-F238E27FC236}">
                <a16:creationId xmlns:a16="http://schemas.microsoft.com/office/drawing/2014/main" id="{4898FB2A-6E5C-470B-BEB4-56A36C027DE6}"/>
              </a:ext>
            </a:extLst>
          </p:cNvPr>
          <p:cNvSpPr>
            <a:spLocks noGrp="1"/>
          </p:cNvSpPr>
          <p:nvPr>
            <p:ph type="title"/>
          </p:nvPr>
        </p:nvSpPr>
        <p:spPr>
          <a:xfrm>
            <a:off x="5791200" y="732348"/>
            <a:ext cx="5410199" cy="2240735"/>
          </a:xfrm>
        </p:spPr>
        <p:txBody>
          <a:bodyPr vert="horz" lIns="91440" tIns="45720" rIns="91440" bIns="45720" rtlCol="0" anchor="ctr">
            <a:normAutofit/>
          </a:bodyPr>
          <a:lstStyle/>
          <a:p>
            <a:r>
              <a:rPr lang="en-US" dirty="0">
                <a:solidFill>
                  <a:schemeClr val="tx2"/>
                </a:solidFill>
              </a:rPr>
              <a:t>Segunda generacion de las computadoras.</a:t>
            </a:r>
          </a:p>
        </p:txBody>
      </p:sp>
      <p:pic>
        <p:nvPicPr>
          <p:cNvPr id="5" name="Imagen 4" descr="Imagen en blanco y negro de una cocina&#10;&#10;Descripción generada automáticamente con confianza media">
            <a:extLst>
              <a:ext uri="{FF2B5EF4-FFF2-40B4-BE49-F238E27FC236}">
                <a16:creationId xmlns:a16="http://schemas.microsoft.com/office/drawing/2014/main" id="{7755C245-7507-4734-A606-2C1CF29FC93D}"/>
              </a:ext>
            </a:extLst>
          </p:cNvPr>
          <p:cNvPicPr>
            <a:picLocks noChangeAspect="1"/>
          </p:cNvPicPr>
          <p:nvPr/>
        </p:nvPicPr>
        <p:blipFill>
          <a:blip r:embed="rId2"/>
          <a:stretch>
            <a:fillRect/>
          </a:stretch>
        </p:blipFill>
        <p:spPr>
          <a:xfrm>
            <a:off x="217222" y="1697984"/>
            <a:ext cx="5009616" cy="3570071"/>
          </a:xfrm>
          <a:prstGeom prst="rect">
            <a:avLst/>
          </a:prstGeom>
        </p:spPr>
      </p:pic>
      <p:sp>
        <p:nvSpPr>
          <p:cNvPr id="4" name="CuadroTexto 3">
            <a:extLst>
              <a:ext uri="{FF2B5EF4-FFF2-40B4-BE49-F238E27FC236}">
                <a16:creationId xmlns:a16="http://schemas.microsoft.com/office/drawing/2014/main" id="{C8B301BA-7F6E-452C-97D3-2B37D759E406}"/>
              </a:ext>
            </a:extLst>
          </p:cNvPr>
          <p:cNvSpPr txBox="1"/>
          <p:nvPr/>
        </p:nvSpPr>
        <p:spPr>
          <a:xfrm>
            <a:off x="5842787" y="3010076"/>
            <a:ext cx="5410199" cy="2980124"/>
          </a:xfrm>
          <a:prstGeom prst="rect">
            <a:avLst/>
          </a:prstGeom>
        </p:spPr>
        <p:txBody>
          <a:bodyPr vert="horz" lIns="91440" tIns="45720" rIns="91440" bIns="45720" rtlCol="0">
            <a:normAutofit fontScale="92500"/>
          </a:bodyPr>
          <a:lstStyle/>
          <a:p>
            <a:pPr marL="228600" indent="-228600" algn="ctr">
              <a:lnSpc>
                <a:spcPct val="150000"/>
              </a:lnSpc>
              <a:spcAft>
                <a:spcPts val="600"/>
              </a:spcAft>
              <a:buClr>
                <a:schemeClr val="bg1"/>
              </a:buClr>
              <a:buSzPct val="75000"/>
              <a:buFont typeface="+mj-lt"/>
              <a:buAutoNum type="arabicPeriod"/>
            </a:pPr>
            <a:r>
              <a:rPr lang="en-US" sz="1500" b="0" i="0" dirty="0">
                <a:solidFill>
                  <a:schemeClr val="tx2"/>
                </a:solidFill>
                <a:effectLst/>
              </a:rPr>
              <a:t>La </a:t>
            </a:r>
            <a:r>
              <a:rPr lang="en-US" sz="1500" b="1" i="0" dirty="0">
                <a:solidFill>
                  <a:schemeClr val="tx2"/>
                </a:solidFill>
                <a:effectLst/>
              </a:rPr>
              <a:t>segunda generación de computadoras</a:t>
            </a:r>
            <a:r>
              <a:rPr lang="en-US" sz="1500" b="0" i="0" dirty="0">
                <a:solidFill>
                  <a:schemeClr val="tx2"/>
                </a:solidFill>
                <a:effectLst/>
              </a:rPr>
              <a:t> comprende todas las </a:t>
            </a:r>
            <a:r>
              <a:rPr lang="en-US" sz="1500" b="1" i="0" dirty="0">
                <a:solidFill>
                  <a:schemeClr val="tx2"/>
                </a:solidFill>
                <a:effectLst/>
              </a:rPr>
              <a:t>computadoras</a:t>
            </a:r>
            <a:r>
              <a:rPr lang="en-US" sz="1500" b="0" i="0" dirty="0">
                <a:solidFill>
                  <a:schemeClr val="tx2"/>
                </a:solidFill>
                <a:effectLst/>
              </a:rPr>
              <a:t> construidas entre 1947 y 1962, y su principal diferencia con las anteriores es que comienzan a utilizar </a:t>
            </a:r>
            <a:r>
              <a:rPr lang="en-US" sz="1500" b="1" i="0" u="none" strike="noStrike" dirty="0">
                <a:solidFill>
                  <a:schemeClr val="tx2"/>
                </a:solidFill>
                <a:effectLst/>
              </a:rPr>
              <a:t>transistores</a:t>
            </a:r>
            <a:r>
              <a:rPr lang="en-US" sz="1500" b="0" i="0" dirty="0">
                <a:solidFill>
                  <a:schemeClr val="tx2"/>
                </a:solidFill>
                <a:effectLst/>
              </a:rPr>
              <a:t> -inventados, precisamente, en 1947- en lugar de tubos de vacío. Esto generaba menos calor, necesitaba menos energía y hacía a las </a:t>
            </a:r>
            <a:r>
              <a:rPr lang="en-US" sz="1500" b="0" i="0" u="none" strike="noStrike" dirty="0">
                <a:solidFill>
                  <a:schemeClr val="tx2"/>
                </a:solidFill>
                <a:effectLst/>
              </a:rPr>
              <a:t>computadoras</a:t>
            </a:r>
            <a:r>
              <a:rPr lang="en-US" sz="1500" b="0" i="0" dirty="0">
                <a:solidFill>
                  <a:schemeClr val="tx2"/>
                </a:solidFill>
                <a:effectLst/>
              </a:rPr>
              <a:t> más pequeñas. Además, se comienzan a desarrollar los sistemas operativos, los </a:t>
            </a:r>
            <a:r>
              <a:rPr lang="en-US" sz="1500" b="1" i="0" dirty="0">
                <a:solidFill>
                  <a:schemeClr val="tx2"/>
                </a:solidFill>
                <a:effectLst/>
              </a:rPr>
              <a:t>lenguajes de programación</a:t>
            </a:r>
            <a:r>
              <a:rPr lang="en-US" sz="1500" b="0" i="0" dirty="0">
                <a:solidFill>
                  <a:schemeClr val="tx2"/>
                </a:solidFill>
                <a:effectLst/>
              </a:rPr>
              <a:t> -</a:t>
            </a:r>
            <a:r>
              <a:rPr lang="en-US" sz="1500" b="1" i="1" dirty="0">
                <a:solidFill>
                  <a:schemeClr val="tx2"/>
                </a:solidFill>
                <a:effectLst/>
              </a:rPr>
              <a:t>FORTRAN</a:t>
            </a:r>
            <a:r>
              <a:rPr lang="en-US" sz="1500" b="0" i="0" dirty="0">
                <a:solidFill>
                  <a:schemeClr val="tx2"/>
                </a:solidFill>
                <a:effectLst/>
              </a:rPr>
              <a:t>- e incluso los primeros juegos -</a:t>
            </a:r>
            <a:r>
              <a:rPr lang="en-US" sz="1500" b="1" i="1" dirty="0">
                <a:solidFill>
                  <a:schemeClr val="tx2"/>
                </a:solidFill>
                <a:effectLst/>
              </a:rPr>
              <a:t>Spacewar</a:t>
            </a:r>
            <a:r>
              <a:rPr lang="en-US" sz="1500" b="0" i="0" dirty="0">
                <a:solidFill>
                  <a:schemeClr val="tx2"/>
                </a:solidFill>
                <a:effectLst/>
              </a:rPr>
              <a:t>-.</a:t>
            </a:r>
            <a:endParaRPr lang="en-US" sz="1500" dirty="0">
              <a:solidFill>
                <a:schemeClr val="tx2"/>
              </a:solidFill>
            </a:endParaRPr>
          </a:p>
        </p:txBody>
      </p:sp>
    </p:spTree>
    <p:extLst>
      <p:ext uri="{BB962C8B-B14F-4D97-AF65-F5344CB8AC3E}">
        <p14:creationId xmlns:p14="http://schemas.microsoft.com/office/powerpoint/2010/main" val="217948166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000"/>
                                        <p:tgtEl>
                                          <p:spTgt spid="2"/>
                                        </p:tgtEl>
                                      </p:cBhvr>
                                    </p:animEffect>
                                    <p:anim calcmode="lin" valueType="num">
                                      <p:cBhvr>
                                        <p:cTn id="16" dur="2000" fill="hold"/>
                                        <p:tgtEl>
                                          <p:spTgt spid="2"/>
                                        </p:tgtEl>
                                        <p:attrNameLst>
                                          <p:attrName>ppt_w</p:attrName>
                                        </p:attrNameLst>
                                      </p:cBhvr>
                                      <p:tavLst>
                                        <p:tav tm="0" fmla="#ppt_w*sin(2.5*pi*$)">
                                          <p:val>
                                            <p:fltVal val="0"/>
                                          </p:val>
                                        </p:tav>
                                        <p:tav tm="100000">
                                          <p:val>
                                            <p:fltVal val="1"/>
                                          </p:val>
                                        </p:tav>
                                      </p:tavLst>
                                    </p:anim>
                                    <p:anim calcmode="lin" valueType="num">
                                      <p:cBhvr>
                                        <p:cTn id="17"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Rectangle 53">
            <a:extLst>
              <a:ext uri="{FF2B5EF4-FFF2-40B4-BE49-F238E27FC236}">
                <a16:creationId xmlns:a16="http://schemas.microsoft.com/office/drawing/2014/main" id="{7EE60796-BC52-4154-A3A9-773DE8285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6" name="Right Triangle 55">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51324" y="1555703"/>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lowchart: Document 57">
            <a:extLst>
              <a:ext uri="{FF2B5EF4-FFF2-40B4-BE49-F238E27FC236}">
                <a16:creationId xmlns:a16="http://schemas.microsoft.com/office/drawing/2014/main" id="{BFEC1042-3FDC-47A3-BCD7-CA9D052F98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094907" y="1744296"/>
            <a:ext cx="6858000" cy="3369413"/>
          </a:xfrm>
          <a:prstGeom prst="flowChartDocument">
            <a:avLst/>
          </a:pr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60" name="Group 59">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61" name="Straight Connector 60">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3" name="Marcador de contenido 2">
            <a:extLst>
              <a:ext uri="{FF2B5EF4-FFF2-40B4-BE49-F238E27FC236}">
                <a16:creationId xmlns:a16="http://schemas.microsoft.com/office/drawing/2014/main" id="{8AFE48E5-AFB2-490D-A5D9-CDFE34EED323}"/>
              </a:ext>
            </a:extLst>
          </p:cNvPr>
          <p:cNvSpPr>
            <a:spLocks noGrp="1"/>
          </p:cNvSpPr>
          <p:nvPr>
            <p:ph idx="1"/>
          </p:nvPr>
        </p:nvSpPr>
        <p:spPr>
          <a:xfrm>
            <a:off x="391270" y="1338506"/>
            <a:ext cx="6159160" cy="4974636"/>
          </a:xfrm>
        </p:spPr>
        <p:txBody>
          <a:bodyPr>
            <a:normAutofit/>
          </a:bodyPr>
          <a:lstStyle/>
          <a:p>
            <a:pPr algn="ctr">
              <a:lnSpc>
                <a:spcPct val="150000"/>
              </a:lnSpc>
            </a:pPr>
            <a:r>
              <a:rPr lang="es-ES" sz="1600" b="0" i="0" dirty="0">
                <a:solidFill>
                  <a:schemeClr val="tx2"/>
                </a:solidFill>
                <a:effectLst/>
                <a:latin typeface="Nunito"/>
              </a:rPr>
              <a:t>Otro gran </a:t>
            </a:r>
            <a:r>
              <a:rPr lang="es-ES" sz="1600" b="0" i="0" u="none" strike="noStrike" dirty="0">
                <a:solidFill>
                  <a:schemeClr val="tx2"/>
                </a:solidFill>
                <a:effectLst/>
                <a:latin typeface="Nunito"/>
              </a:rPr>
              <a:t>avance</a:t>
            </a:r>
            <a:r>
              <a:rPr lang="es-ES" sz="1600" b="0" i="0" dirty="0">
                <a:solidFill>
                  <a:schemeClr val="tx2"/>
                </a:solidFill>
                <a:effectLst/>
                <a:latin typeface="Nunito"/>
              </a:rPr>
              <a:t> se produce en 1960, con </a:t>
            </a:r>
            <a:r>
              <a:rPr lang="es-ES" sz="1600" b="1" i="0" dirty="0">
                <a:solidFill>
                  <a:schemeClr val="tx2"/>
                </a:solidFill>
                <a:effectLst/>
                <a:latin typeface="Nunito"/>
              </a:rPr>
              <a:t>la invención del microchip</a:t>
            </a:r>
            <a:r>
              <a:rPr lang="es-ES" sz="1600" b="0" i="0" dirty="0">
                <a:solidFill>
                  <a:schemeClr val="tx2"/>
                </a:solidFill>
                <a:effectLst/>
                <a:latin typeface="Nunito"/>
              </a:rPr>
              <a:t>, ya que permitió fabricar computadoras más pequeñas y manejables en el ámbito del trabajo e incluso como las PC, ya que llevó también a la creación de los microprocesadores.</a:t>
            </a:r>
          </a:p>
          <a:p>
            <a:pPr algn="ctr">
              <a:lnSpc>
                <a:spcPct val="150000"/>
              </a:lnSpc>
            </a:pPr>
            <a:r>
              <a:rPr lang="es-ES" sz="1600" b="0" i="0" dirty="0">
                <a:solidFill>
                  <a:schemeClr val="tx2"/>
                </a:solidFill>
                <a:effectLst/>
                <a:latin typeface="Nunito"/>
              </a:rPr>
              <a:t>En esta época se produjo el salto a la fama de </a:t>
            </a:r>
            <a:r>
              <a:rPr lang="es-ES" sz="1600" b="1" i="0" dirty="0">
                <a:solidFill>
                  <a:schemeClr val="tx2"/>
                </a:solidFill>
                <a:effectLst/>
                <a:latin typeface="Nunito"/>
              </a:rPr>
              <a:t>IBM</a:t>
            </a:r>
            <a:r>
              <a:rPr lang="es-ES" sz="1600" b="0" i="0" dirty="0">
                <a:solidFill>
                  <a:schemeClr val="tx2"/>
                </a:solidFill>
                <a:effectLst/>
                <a:latin typeface="Nunito"/>
              </a:rPr>
              <a:t>, con las llamadas </a:t>
            </a:r>
            <a:r>
              <a:rPr lang="es-ES" sz="1600" b="1" i="0" dirty="0">
                <a:solidFill>
                  <a:schemeClr val="tx2"/>
                </a:solidFill>
                <a:effectLst/>
                <a:latin typeface="Nunito"/>
              </a:rPr>
              <a:t>PC</a:t>
            </a:r>
            <a:r>
              <a:rPr lang="es-ES" sz="1600" b="0" i="0" dirty="0">
                <a:solidFill>
                  <a:schemeClr val="tx2"/>
                </a:solidFill>
                <a:effectLst/>
                <a:latin typeface="Nunito"/>
              </a:rPr>
              <a:t> (</a:t>
            </a:r>
            <a:r>
              <a:rPr lang="es-ES" sz="1600" b="0" i="1" dirty="0">
                <a:solidFill>
                  <a:schemeClr val="tx2"/>
                </a:solidFill>
                <a:effectLst/>
                <a:latin typeface="Nunito"/>
              </a:rPr>
              <a:t>Personal </a:t>
            </a:r>
            <a:r>
              <a:rPr lang="es-ES" sz="1600" b="0" i="1" dirty="0" err="1">
                <a:solidFill>
                  <a:schemeClr val="tx2"/>
                </a:solidFill>
                <a:effectLst/>
                <a:latin typeface="Nunito"/>
              </a:rPr>
              <a:t>Computers</a:t>
            </a:r>
            <a:r>
              <a:rPr lang="es-ES" sz="1600" b="0" i="0" dirty="0">
                <a:solidFill>
                  <a:schemeClr val="tx2"/>
                </a:solidFill>
                <a:effectLst/>
                <a:latin typeface="Nunito"/>
              </a:rPr>
              <a:t>), siendo la primera la</a:t>
            </a:r>
            <a:r>
              <a:rPr lang="es-ES" sz="1600" b="1" i="0" dirty="0">
                <a:solidFill>
                  <a:schemeClr val="tx2"/>
                </a:solidFill>
                <a:effectLst/>
                <a:latin typeface="Nunito"/>
              </a:rPr>
              <a:t> IBM 701</a:t>
            </a:r>
            <a:r>
              <a:rPr lang="es-ES" sz="1600" b="0" i="0" dirty="0">
                <a:solidFill>
                  <a:schemeClr val="tx2"/>
                </a:solidFill>
                <a:effectLst/>
                <a:latin typeface="Nunito"/>
              </a:rPr>
              <a:t> en 1953. Esta tenía 16KB de memoria y utilizaba el </a:t>
            </a:r>
            <a:r>
              <a:rPr lang="es-ES" sz="1600" b="1" i="0" dirty="0">
                <a:solidFill>
                  <a:schemeClr val="tx2"/>
                </a:solidFill>
                <a:effectLst/>
                <a:latin typeface="Nunito"/>
              </a:rPr>
              <a:t>sistema operativo MS-DOS</a:t>
            </a:r>
            <a:r>
              <a:rPr lang="es-ES" sz="1600" b="0" i="0" dirty="0">
                <a:solidFill>
                  <a:schemeClr val="tx2"/>
                </a:solidFill>
                <a:effectLst/>
                <a:latin typeface="Nunito"/>
              </a:rPr>
              <a:t>, que hoy en día sigue existiendo. Para el año 1955 ya existía la primera computadora con memoria RAM.</a:t>
            </a:r>
          </a:p>
          <a:p>
            <a:pPr>
              <a:lnSpc>
                <a:spcPct val="100000"/>
              </a:lnSpc>
            </a:pPr>
            <a:endParaRPr lang="es-MX" sz="1500" dirty="0">
              <a:solidFill>
                <a:schemeClr val="tx2"/>
              </a:solidFill>
            </a:endParaRPr>
          </a:p>
        </p:txBody>
      </p:sp>
      <p:pic>
        <p:nvPicPr>
          <p:cNvPr id="4" name="Imagen 3" descr="Imagen en blanco y negro de una persona sentada en una oficina&#10;&#10;Descripción generada automáticamente con confianza media">
            <a:extLst>
              <a:ext uri="{FF2B5EF4-FFF2-40B4-BE49-F238E27FC236}">
                <a16:creationId xmlns:a16="http://schemas.microsoft.com/office/drawing/2014/main" id="{84D3F083-C413-46CA-BF65-82E067EF9F7E}"/>
              </a:ext>
            </a:extLst>
          </p:cNvPr>
          <p:cNvPicPr>
            <a:picLocks noChangeAspect="1"/>
          </p:cNvPicPr>
          <p:nvPr/>
        </p:nvPicPr>
        <p:blipFill>
          <a:blip r:embed="rId2"/>
          <a:stretch>
            <a:fillRect/>
          </a:stretch>
        </p:blipFill>
        <p:spPr>
          <a:xfrm>
            <a:off x="6983514" y="1421540"/>
            <a:ext cx="5009616" cy="4122958"/>
          </a:xfrm>
          <a:prstGeom prst="rect">
            <a:avLst/>
          </a:prstGeom>
        </p:spPr>
      </p:pic>
    </p:spTree>
    <p:extLst>
      <p:ext uri="{BB962C8B-B14F-4D97-AF65-F5344CB8AC3E}">
        <p14:creationId xmlns:p14="http://schemas.microsoft.com/office/powerpoint/2010/main" val="129735243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2" name="Rectangle 51">
            <a:extLst>
              <a:ext uri="{FF2B5EF4-FFF2-40B4-BE49-F238E27FC236}">
                <a16:creationId xmlns:a16="http://schemas.microsoft.com/office/drawing/2014/main" id="{21B645D3-580E-4657-9154-484648880E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Right Triangle 53">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27870DA4-44E8-43FB-940A-4AF9766959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78446" y="4912946"/>
            <a:ext cx="2010507" cy="1945055"/>
          </a:xfrm>
          <a:custGeom>
            <a:avLst/>
            <a:gdLst>
              <a:gd name="connsiteX0" fmla="*/ 2010507 w 2010507"/>
              <a:gd name="connsiteY0" fmla="*/ 0 h 1945055"/>
              <a:gd name="connsiteX1" fmla="*/ 2010507 w 2010507"/>
              <a:gd name="connsiteY1" fmla="*/ 834250 h 1945055"/>
              <a:gd name="connsiteX2" fmla="*/ 1918431 w 2010507"/>
              <a:gd name="connsiteY2" fmla="*/ 857925 h 1945055"/>
              <a:gd name="connsiteX3" fmla="*/ 846136 w 2010507"/>
              <a:gd name="connsiteY3" fmla="*/ 1930220 h 1945055"/>
              <a:gd name="connsiteX4" fmla="*/ 842322 w 2010507"/>
              <a:gd name="connsiteY4" fmla="*/ 1945055 h 1945055"/>
              <a:gd name="connsiteX5" fmla="*/ 0 w 2010507"/>
              <a:gd name="connsiteY5" fmla="*/ 1945055 h 1945055"/>
              <a:gd name="connsiteX6" fmla="*/ 3608 w 2010507"/>
              <a:gd name="connsiteY6" fmla="*/ 1921417 h 1945055"/>
              <a:gd name="connsiteX7" fmla="*/ 1909628 w 2010507"/>
              <a:gd name="connsiteY7" fmla="*/ 15396 h 1945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0507" h="1945055">
                <a:moveTo>
                  <a:pt x="2010507" y="0"/>
                </a:moveTo>
                <a:lnTo>
                  <a:pt x="2010507" y="834250"/>
                </a:lnTo>
                <a:lnTo>
                  <a:pt x="1918431" y="857925"/>
                </a:lnTo>
                <a:cubicBezTo>
                  <a:pt x="1407892" y="1016719"/>
                  <a:pt x="1004930" y="1419681"/>
                  <a:pt x="846136" y="1930220"/>
                </a:cubicBezTo>
                <a:lnTo>
                  <a:pt x="842322" y="1945055"/>
                </a:lnTo>
                <a:lnTo>
                  <a:pt x="0" y="1945055"/>
                </a:lnTo>
                <a:lnTo>
                  <a:pt x="3608" y="1921417"/>
                </a:lnTo>
                <a:cubicBezTo>
                  <a:pt x="199379" y="964705"/>
                  <a:pt x="952916" y="211168"/>
                  <a:pt x="1909628" y="15396"/>
                </a:cubicBezTo>
                <a:close/>
              </a:path>
            </a:pathLst>
          </a:custGeom>
          <a:solidFill>
            <a:schemeClr val="accent1">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58" name="Group 5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59" name="Straight Connector 5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 name="Rectangle 1">
            <a:extLst>
              <a:ext uri="{FF2B5EF4-FFF2-40B4-BE49-F238E27FC236}">
                <a16:creationId xmlns:a16="http://schemas.microsoft.com/office/drawing/2014/main" id="{6CB6858D-0A30-4202-8D61-92D832C9EF69}"/>
              </a:ext>
            </a:extLst>
          </p:cNvPr>
          <p:cNvSpPr>
            <a:spLocks noGrp="1" noChangeArrowheads="1"/>
          </p:cNvSpPr>
          <p:nvPr>
            <p:ph type="title"/>
          </p:nvPr>
        </p:nvSpPr>
        <p:spPr bwMode="auto">
          <a:xfrm>
            <a:off x="460572" y="516787"/>
            <a:ext cx="4712534" cy="217635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0" rIns="91440" bIns="88872" numCol="1" anchor="t" anchorCtr="0" compatLnSpc="1">
            <a:prstTxWarp prst="textNoShape">
              <a:avLst/>
            </a:prstTxWarp>
            <a:normAutofit fontScale="90000"/>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spcBef>
                <a:spcPct val="0"/>
              </a:spcBef>
              <a:spcAft>
                <a:spcPct val="0"/>
              </a:spcAft>
              <a:buClrTx/>
              <a:buSzTx/>
              <a:buFontTx/>
              <a:buNone/>
              <a:tabLst/>
            </a:pPr>
            <a:r>
              <a:rPr kumimoji="0" lang="es-MX" altLang="es-MX" b="1" i="0" u="none" strike="noStrike" cap="none" normalizeH="0" baseline="0" dirty="0">
                <a:ln>
                  <a:noFill/>
                </a:ln>
                <a:solidFill>
                  <a:schemeClr val="tx2"/>
                </a:solidFill>
                <a:effectLst/>
                <a:latin typeface="Arial" panose="020B0604020202020204" pitchFamily="34" charset="0"/>
                <a:cs typeface="Arial" panose="020B0604020202020204" pitchFamily="34" charset="0"/>
              </a:rPr>
              <a:t>Tercera generación de computadoras</a:t>
            </a:r>
          </a:p>
          <a:p>
            <a:pPr marL="0" marR="0" lvl="0" indent="0" defTabSz="914400" rtl="0" eaLnBrk="0" fontAlgn="base" latinLnBrk="0" hangingPunct="0">
              <a:spcBef>
                <a:spcPct val="0"/>
              </a:spcBef>
              <a:spcAft>
                <a:spcPct val="0"/>
              </a:spcAft>
              <a:buClrTx/>
              <a:buSzTx/>
              <a:buFontTx/>
              <a:buNone/>
              <a:tabLst/>
            </a:pPr>
            <a:br>
              <a:rPr kumimoji="0" lang="es-MX" altLang="es-MX" b="0" i="0" u="none" strike="noStrike" cap="none" normalizeH="0" baseline="0" dirty="0">
                <a:ln>
                  <a:noFill/>
                </a:ln>
                <a:solidFill>
                  <a:schemeClr val="tx2"/>
                </a:solidFill>
                <a:effectLst/>
                <a:latin typeface="Arial" panose="020B0604020202020204" pitchFamily="34" charset="0"/>
                <a:cs typeface="Arial" panose="020B0604020202020204" pitchFamily="34" charset="0"/>
              </a:rPr>
            </a:br>
            <a:endParaRPr kumimoji="0" lang="es-MX" altLang="es-MX" b="0" i="0" u="none" strike="noStrike" cap="none" normalizeH="0" baseline="0" dirty="0">
              <a:ln>
                <a:noFill/>
              </a:ln>
              <a:solidFill>
                <a:schemeClr val="tx2"/>
              </a:solidFill>
              <a:effectLst/>
              <a:latin typeface="Arial" panose="020B0604020202020204" pitchFamily="34" charset="0"/>
            </a:endParaRPr>
          </a:p>
        </p:txBody>
      </p:sp>
      <p:sp>
        <p:nvSpPr>
          <p:cNvPr id="3" name="Marcador de contenido 2">
            <a:extLst>
              <a:ext uri="{FF2B5EF4-FFF2-40B4-BE49-F238E27FC236}">
                <a16:creationId xmlns:a16="http://schemas.microsoft.com/office/drawing/2014/main" id="{311F29D8-D53D-4979-AF46-BD575F13D354}"/>
              </a:ext>
            </a:extLst>
          </p:cNvPr>
          <p:cNvSpPr>
            <a:spLocks noGrp="1"/>
          </p:cNvSpPr>
          <p:nvPr>
            <p:ph idx="1"/>
          </p:nvPr>
        </p:nvSpPr>
        <p:spPr>
          <a:xfrm>
            <a:off x="5388459" y="728906"/>
            <a:ext cx="5813687" cy="5545420"/>
          </a:xfrm>
        </p:spPr>
        <p:txBody>
          <a:bodyPr anchor="ctr">
            <a:normAutofit/>
          </a:bodyPr>
          <a:lstStyle/>
          <a:p>
            <a:pPr algn="ctr">
              <a:lnSpc>
                <a:spcPct val="150000"/>
              </a:lnSpc>
            </a:pPr>
            <a:r>
              <a:rPr lang="es-ES" sz="1400" b="0" i="0" dirty="0">
                <a:solidFill>
                  <a:schemeClr val="tx1"/>
                </a:solidFill>
                <a:effectLst/>
                <a:latin typeface="Arial" panose="020B0604020202020204" pitchFamily="34" charset="0"/>
              </a:rPr>
              <a:t>La </a:t>
            </a:r>
            <a:r>
              <a:rPr lang="es-ES" sz="1400" b="1" i="0" dirty="0">
                <a:solidFill>
                  <a:schemeClr val="tx1"/>
                </a:solidFill>
                <a:effectLst/>
                <a:latin typeface="Arial" panose="020B0604020202020204" pitchFamily="34" charset="0"/>
              </a:rPr>
              <a:t>tercera generación de computadoras </a:t>
            </a:r>
            <a:r>
              <a:rPr lang="es-ES" sz="1400" b="0" i="0" dirty="0">
                <a:solidFill>
                  <a:schemeClr val="tx1"/>
                </a:solidFill>
                <a:effectLst/>
                <a:latin typeface="Arial" panose="020B0604020202020204" pitchFamily="34" charset="0"/>
              </a:rPr>
              <a:t>abarcó un período </a:t>
            </a:r>
            <a:r>
              <a:rPr lang="es-ES" sz="1400" b="1" i="0" dirty="0">
                <a:solidFill>
                  <a:schemeClr val="tx1"/>
                </a:solidFill>
                <a:effectLst/>
                <a:latin typeface="Arial" panose="020B0604020202020204" pitchFamily="34" charset="0"/>
              </a:rPr>
              <a:t>entre 1964 y 1971</a:t>
            </a:r>
            <a:r>
              <a:rPr lang="es-ES" sz="1400" b="0" i="0" dirty="0">
                <a:solidFill>
                  <a:schemeClr val="tx1"/>
                </a:solidFill>
                <a:effectLst/>
                <a:latin typeface="Arial" panose="020B0604020202020204" pitchFamily="34" charset="0"/>
              </a:rPr>
              <a:t>. Marcó una nueva era que se definió por el </a:t>
            </a:r>
            <a:r>
              <a:rPr lang="es-ES" sz="1400" b="1" i="0" dirty="0">
                <a:solidFill>
                  <a:schemeClr val="tx1"/>
                </a:solidFill>
                <a:effectLst/>
                <a:latin typeface="Arial" panose="020B0604020202020204" pitchFamily="34" charset="0"/>
              </a:rPr>
              <a:t>perfeccionamiento de los C.I.</a:t>
            </a:r>
            <a:r>
              <a:rPr lang="es-ES" sz="1400" b="0" i="0" dirty="0">
                <a:solidFill>
                  <a:schemeClr val="tx1"/>
                </a:solidFill>
                <a:effectLst/>
                <a:latin typeface="Arial" panose="020B0604020202020204" pitchFamily="34" charset="0"/>
              </a:rPr>
              <a:t>, es decir, los circuitos integrados creados desde 1958, que son unos chips o pastillas de silicio, que permiten la colocación de enormes cantidades de dispositivos electrónicos en un mínimo espacio</a:t>
            </a:r>
          </a:p>
          <a:p>
            <a:pPr algn="ctr">
              <a:lnSpc>
                <a:spcPct val="150000"/>
              </a:lnSpc>
            </a:pPr>
            <a:r>
              <a:rPr lang="es-ES" sz="1400" b="0" i="0" dirty="0">
                <a:solidFill>
                  <a:schemeClr val="tx1"/>
                </a:solidFill>
                <a:effectLst/>
                <a:latin typeface="Arial" panose="020B0604020202020204" pitchFamily="34" charset="0"/>
              </a:rPr>
              <a:t> Su uso revolucionó la forma de componer computadoras, vigente hasta hoy en día en la fabricación de celulares, calculadoras</a:t>
            </a:r>
            <a:r>
              <a:rPr lang="es-ES" sz="1400" b="0" i="0" dirty="0">
                <a:solidFill>
                  <a:srgbClr val="475762"/>
                </a:solidFill>
                <a:effectLst/>
                <a:latin typeface="Arial" panose="020B0604020202020204" pitchFamily="34" charset="0"/>
              </a:rPr>
              <a:t>.</a:t>
            </a:r>
          </a:p>
          <a:p>
            <a:pPr algn="ctr">
              <a:lnSpc>
                <a:spcPct val="150000"/>
              </a:lnSpc>
            </a:pPr>
            <a:r>
              <a:rPr lang="es-ES" sz="1400" b="0" i="0" dirty="0">
                <a:solidFill>
                  <a:schemeClr val="tx1"/>
                </a:solidFill>
                <a:effectLst/>
                <a:latin typeface="Arial" panose="020B0604020202020204" pitchFamily="34" charset="0"/>
              </a:rPr>
              <a:t> La capacidad de </a:t>
            </a:r>
            <a:r>
              <a:rPr lang="es-ES" sz="1400" b="1" i="0" dirty="0">
                <a:solidFill>
                  <a:schemeClr val="tx1"/>
                </a:solidFill>
                <a:effectLst/>
                <a:latin typeface="Arial" panose="020B0604020202020204" pitchFamily="34" charset="0"/>
              </a:rPr>
              <a:t>memoria</a:t>
            </a:r>
            <a:r>
              <a:rPr lang="es-ES" sz="1400" b="0" i="0" dirty="0">
                <a:solidFill>
                  <a:schemeClr val="tx1"/>
                </a:solidFill>
                <a:effectLst/>
                <a:latin typeface="Arial" panose="020B0604020202020204" pitchFamily="34" charset="0"/>
              </a:rPr>
              <a:t> de estas computadoras llegaba hasta </a:t>
            </a:r>
            <a:r>
              <a:rPr lang="es-ES" sz="1400" b="1" i="0" dirty="0">
                <a:solidFill>
                  <a:schemeClr val="tx1"/>
                </a:solidFill>
                <a:effectLst/>
                <a:latin typeface="Arial" panose="020B0604020202020204" pitchFamily="34" charset="0"/>
              </a:rPr>
              <a:t>2 megabytes</a:t>
            </a:r>
            <a:r>
              <a:rPr lang="es-ES" sz="1400" b="0" i="0" dirty="0">
                <a:solidFill>
                  <a:schemeClr val="tx1"/>
                </a:solidFill>
                <a:effectLst/>
                <a:latin typeface="Arial" panose="020B0604020202020204" pitchFamily="34" charset="0"/>
              </a:rPr>
              <a:t> y la rapidez del procesamiento alcanzaba</a:t>
            </a:r>
            <a:r>
              <a:rPr lang="es-ES" sz="1400" b="1" i="0" dirty="0">
                <a:solidFill>
                  <a:schemeClr val="tx1"/>
                </a:solidFill>
                <a:effectLst/>
                <a:latin typeface="Arial" panose="020B0604020202020204" pitchFamily="34" charset="0"/>
              </a:rPr>
              <a:t> 5 millones de instrucciones por segundo</a:t>
            </a:r>
            <a:r>
              <a:rPr lang="es-ES" sz="1400" b="0" i="0" dirty="0">
                <a:solidFill>
                  <a:schemeClr val="tx1"/>
                </a:solidFill>
                <a:effectLst/>
                <a:latin typeface="Arial" panose="020B0604020202020204" pitchFamily="34" charset="0"/>
              </a:rPr>
              <a:t>. Esta generación de computadoras, permitió la </a:t>
            </a:r>
            <a:r>
              <a:rPr lang="es-ES" sz="1400" b="1" i="0" dirty="0">
                <a:solidFill>
                  <a:schemeClr val="tx1"/>
                </a:solidFill>
                <a:effectLst/>
                <a:latin typeface="Arial" panose="020B0604020202020204" pitchFamily="34" charset="0"/>
              </a:rPr>
              <a:t>introducción de programas capaces de ser manipulados por los usuarios sin formación técnica</a:t>
            </a:r>
            <a:r>
              <a:rPr lang="es-ES" sz="1400" b="0" i="0" dirty="0">
                <a:solidFill>
                  <a:schemeClr val="tx1"/>
                </a:solidFill>
                <a:effectLst/>
                <a:latin typeface="Arial" panose="020B0604020202020204" pitchFamily="34" charset="0"/>
              </a:rPr>
              <a:t>.</a:t>
            </a:r>
            <a:endParaRPr lang="es-ES" sz="2000" b="0" i="0" dirty="0">
              <a:solidFill>
                <a:schemeClr val="tx1"/>
              </a:solidFill>
              <a:effectLst/>
              <a:latin typeface="Arial" panose="020B0604020202020204" pitchFamily="34" charset="0"/>
            </a:endParaRPr>
          </a:p>
          <a:p>
            <a:br>
              <a:rPr lang="es-ES" sz="1200" b="0" i="0" dirty="0">
                <a:solidFill>
                  <a:srgbClr val="000000"/>
                </a:solidFill>
                <a:effectLst/>
                <a:latin typeface="Arial" panose="020B0604020202020204" pitchFamily="34" charset="0"/>
              </a:rPr>
            </a:br>
            <a:endParaRPr lang="es-MX" sz="1800" dirty="0">
              <a:solidFill>
                <a:schemeClr val="tx2"/>
              </a:solidFill>
            </a:endParaRPr>
          </a:p>
        </p:txBody>
      </p:sp>
      <p:pic>
        <p:nvPicPr>
          <p:cNvPr id="5" name="Imagen 4">
            <a:extLst>
              <a:ext uri="{FF2B5EF4-FFF2-40B4-BE49-F238E27FC236}">
                <a16:creationId xmlns:a16="http://schemas.microsoft.com/office/drawing/2014/main" id="{28AC2C61-F068-4AE7-8E1D-CF45F068355B}"/>
              </a:ext>
            </a:extLst>
          </p:cNvPr>
          <p:cNvPicPr>
            <a:picLocks noChangeAspect="1"/>
          </p:cNvPicPr>
          <p:nvPr/>
        </p:nvPicPr>
        <p:blipFill>
          <a:blip r:embed="rId2"/>
          <a:stretch>
            <a:fillRect/>
          </a:stretch>
        </p:blipFill>
        <p:spPr>
          <a:xfrm>
            <a:off x="573262" y="2939322"/>
            <a:ext cx="3600406" cy="2906157"/>
          </a:xfrm>
          <a:prstGeom prst="rect">
            <a:avLst/>
          </a:prstGeom>
        </p:spPr>
      </p:pic>
    </p:spTree>
    <p:extLst>
      <p:ext uri="{BB962C8B-B14F-4D97-AF65-F5344CB8AC3E}">
        <p14:creationId xmlns:p14="http://schemas.microsoft.com/office/powerpoint/2010/main" val="122113794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2" presetClass="emph" presetSubtype="0" fill="hold" grpId="0" nodeType="clickEffect">
                                  <p:stCondLst>
                                    <p:cond delay="0"/>
                                  </p:stCondLst>
                                  <p:childTnLst>
                                    <p:animRot by="120000">
                                      <p:cBhvr>
                                        <p:cTn id="24" dur="100" fill="hold">
                                          <p:stCondLst>
                                            <p:cond delay="0"/>
                                          </p:stCondLst>
                                        </p:cTn>
                                        <p:tgtEl>
                                          <p:spTgt spid="3">
                                            <p:txEl>
                                              <p:pRg st="0" end="0"/>
                                            </p:txEl>
                                          </p:spTgt>
                                        </p:tgtEl>
                                        <p:attrNameLst>
                                          <p:attrName>r</p:attrName>
                                        </p:attrNameLst>
                                      </p:cBhvr>
                                    </p:animRot>
                                    <p:animRot by="-240000">
                                      <p:cBhvr>
                                        <p:cTn id="25" dur="200" fill="hold">
                                          <p:stCondLst>
                                            <p:cond delay="200"/>
                                          </p:stCondLst>
                                        </p:cTn>
                                        <p:tgtEl>
                                          <p:spTgt spid="3">
                                            <p:txEl>
                                              <p:pRg st="0" end="0"/>
                                            </p:txEl>
                                          </p:spTgt>
                                        </p:tgtEl>
                                        <p:attrNameLst>
                                          <p:attrName>r</p:attrName>
                                        </p:attrNameLst>
                                      </p:cBhvr>
                                    </p:animRot>
                                    <p:animRot by="240000">
                                      <p:cBhvr>
                                        <p:cTn id="26" dur="200" fill="hold">
                                          <p:stCondLst>
                                            <p:cond delay="400"/>
                                          </p:stCondLst>
                                        </p:cTn>
                                        <p:tgtEl>
                                          <p:spTgt spid="3">
                                            <p:txEl>
                                              <p:pRg st="0" end="0"/>
                                            </p:txEl>
                                          </p:spTgt>
                                        </p:tgtEl>
                                        <p:attrNameLst>
                                          <p:attrName>r</p:attrName>
                                        </p:attrNameLst>
                                      </p:cBhvr>
                                    </p:animRot>
                                    <p:animRot by="-240000">
                                      <p:cBhvr>
                                        <p:cTn id="27" dur="200" fill="hold">
                                          <p:stCondLst>
                                            <p:cond delay="600"/>
                                          </p:stCondLst>
                                        </p:cTn>
                                        <p:tgtEl>
                                          <p:spTgt spid="3">
                                            <p:txEl>
                                              <p:pRg st="0" end="0"/>
                                            </p:txEl>
                                          </p:spTgt>
                                        </p:tgtEl>
                                        <p:attrNameLst>
                                          <p:attrName>r</p:attrName>
                                        </p:attrNameLst>
                                      </p:cBhvr>
                                    </p:animRot>
                                    <p:animRot by="120000">
                                      <p:cBhvr>
                                        <p:cTn id="28" dur="200" fill="hold">
                                          <p:stCondLst>
                                            <p:cond delay="800"/>
                                          </p:stCondLst>
                                        </p:cTn>
                                        <p:tgtEl>
                                          <p:spTgt spid="3">
                                            <p:txEl>
                                              <p:pRg st="0" end="0"/>
                                            </p:txEl>
                                          </p:spTgt>
                                        </p:tgtEl>
                                        <p:attrNameLst>
                                          <p:attrName>r</p:attrName>
                                        </p:attrNameLst>
                                      </p:cBhvr>
                                    </p:animRot>
                                  </p:childTnLst>
                                </p:cTn>
                              </p:par>
                              <p:par>
                                <p:cTn id="29" presetID="32" presetClass="emph" presetSubtype="0" fill="hold" grpId="0" nodeType="withEffect">
                                  <p:stCondLst>
                                    <p:cond delay="0"/>
                                  </p:stCondLst>
                                  <p:childTnLst>
                                    <p:animRot by="120000">
                                      <p:cBhvr>
                                        <p:cTn id="30" dur="100" fill="hold">
                                          <p:stCondLst>
                                            <p:cond delay="0"/>
                                          </p:stCondLst>
                                        </p:cTn>
                                        <p:tgtEl>
                                          <p:spTgt spid="3">
                                            <p:txEl>
                                              <p:pRg st="1" end="1"/>
                                            </p:txEl>
                                          </p:spTgt>
                                        </p:tgtEl>
                                        <p:attrNameLst>
                                          <p:attrName>r</p:attrName>
                                        </p:attrNameLst>
                                      </p:cBhvr>
                                    </p:animRot>
                                    <p:animRot by="-240000">
                                      <p:cBhvr>
                                        <p:cTn id="31" dur="200" fill="hold">
                                          <p:stCondLst>
                                            <p:cond delay="200"/>
                                          </p:stCondLst>
                                        </p:cTn>
                                        <p:tgtEl>
                                          <p:spTgt spid="3">
                                            <p:txEl>
                                              <p:pRg st="1" end="1"/>
                                            </p:txEl>
                                          </p:spTgt>
                                        </p:tgtEl>
                                        <p:attrNameLst>
                                          <p:attrName>r</p:attrName>
                                        </p:attrNameLst>
                                      </p:cBhvr>
                                    </p:animRot>
                                    <p:animRot by="240000">
                                      <p:cBhvr>
                                        <p:cTn id="32" dur="200" fill="hold">
                                          <p:stCondLst>
                                            <p:cond delay="400"/>
                                          </p:stCondLst>
                                        </p:cTn>
                                        <p:tgtEl>
                                          <p:spTgt spid="3">
                                            <p:txEl>
                                              <p:pRg st="1" end="1"/>
                                            </p:txEl>
                                          </p:spTgt>
                                        </p:tgtEl>
                                        <p:attrNameLst>
                                          <p:attrName>r</p:attrName>
                                        </p:attrNameLst>
                                      </p:cBhvr>
                                    </p:animRot>
                                    <p:animRot by="-240000">
                                      <p:cBhvr>
                                        <p:cTn id="33" dur="200" fill="hold">
                                          <p:stCondLst>
                                            <p:cond delay="600"/>
                                          </p:stCondLst>
                                        </p:cTn>
                                        <p:tgtEl>
                                          <p:spTgt spid="3">
                                            <p:txEl>
                                              <p:pRg st="1" end="1"/>
                                            </p:txEl>
                                          </p:spTgt>
                                        </p:tgtEl>
                                        <p:attrNameLst>
                                          <p:attrName>r</p:attrName>
                                        </p:attrNameLst>
                                      </p:cBhvr>
                                    </p:animRot>
                                    <p:animRot by="120000">
                                      <p:cBhvr>
                                        <p:cTn id="34" dur="200" fill="hold">
                                          <p:stCondLst>
                                            <p:cond delay="800"/>
                                          </p:stCondLst>
                                        </p:cTn>
                                        <p:tgtEl>
                                          <p:spTgt spid="3">
                                            <p:txEl>
                                              <p:pRg st="1" end="1"/>
                                            </p:txEl>
                                          </p:spTgt>
                                        </p:tgtEl>
                                        <p:attrNameLst>
                                          <p:attrName>r</p:attrName>
                                        </p:attrNameLst>
                                      </p:cBhvr>
                                    </p:animRot>
                                  </p:childTnLst>
                                </p:cTn>
                              </p:par>
                              <p:par>
                                <p:cTn id="35" presetID="32" presetClass="emph" presetSubtype="0" fill="hold" grpId="0" nodeType="withEffect">
                                  <p:stCondLst>
                                    <p:cond delay="0"/>
                                  </p:stCondLst>
                                  <p:childTnLst>
                                    <p:animRot by="120000">
                                      <p:cBhvr>
                                        <p:cTn id="36" dur="100" fill="hold">
                                          <p:stCondLst>
                                            <p:cond delay="0"/>
                                          </p:stCondLst>
                                        </p:cTn>
                                        <p:tgtEl>
                                          <p:spTgt spid="3">
                                            <p:txEl>
                                              <p:pRg st="2" end="2"/>
                                            </p:txEl>
                                          </p:spTgt>
                                        </p:tgtEl>
                                        <p:attrNameLst>
                                          <p:attrName>r</p:attrName>
                                        </p:attrNameLst>
                                      </p:cBhvr>
                                    </p:animRot>
                                    <p:animRot by="-240000">
                                      <p:cBhvr>
                                        <p:cTn id="37" dur="200" fill="hold">
                                          <p:stCondLst>
                                            <p:cond delay="200"/>
                                          </p:stCondLst>
                                        </p:cTn>
                                        <p:tgtEl>
                                          <p:spTgt spid="3">
                                            <p:txEl>
                                              <p:pRg st="2" end="2"/>
                                            </p:txEl>
                                          </p:spTgt>
                                        </p:tgtEl>
                                        <p:attrNameLst>
                                          <p:attrName>r</p:attrName>
                                        </p:attrNameLst>
                                      </p:cBhvr>
                                    </p:animRot>
                                    <p:animRot by="240000">
                                      <p:cBhvr>
                                        <p:cTn id="38" dur="200" fill="hold">
                                          <p:stCondLst>
                                            <p:cond delay="400"/>
                                          </p:stCondLst>
                                        </p:cTn>
                                        <p:tgtEl>
                                          <p:spTgt spid="3">
                                            <p:txEl>
                                              <p:pRg st="2" end="2"/>
                                            </p:txEl>
                                          </p:spTgt>
                                        </p:tgtEl>
                                        <p:attrNameLst>
                                          <p:attrName>r</p:attrName>
                                        </p:attrNameLst>
                                      </p:cBhvr>
                                    </p:animRot>
                                    <p:animRot by="-240000">
                                      <p:cBhvr>
                                        <p:cTn id="39" dur="200" fill="hold">
                                          <p:stCondLst>
                                            <p:cond delay="600"/>
                                          </p:stCondLst>
                                        </p:cTn>
                                        <p:tgtEl>
                                          <p:spTgt spid="3">
                                            <p:txEl>
                                              <p:pRg st="2" end="2"/>
                                            </p:txEl>
                                          </p:spTgt>
                                        </p:tgtEl>
                                        <p:attrNameLst>
                                          <p:attrName>r</p:attrName>
                                        </p:attrNameLst>
                                      </p:cBhvr>
                                    </p:animRot>
                                    <p:animRot by="120000">
                                      <p:cBhvr>
                                        <p:cTn id="40" dur="200" fill="hold">
                                          <p:stCondLst>
                                            <p:cond delay="800"/>
                                          </p:stCondLst>
                                        </p:cTn>
                                        <p:tgtEl>
                                          <p:spTgt spid="3">
                                            <p:txEl>
                                              <p:pRg st="2" end="2"/>
                                            </p:txEl>
                                          </p:spTgt>
                                        </p:tgtEl>
                                        <p:attrNameLst>
                                          <p:attrName>r</p:attrName>
                                        </p:attrNameLst>
                                      </p:cBhvr>
                                    </p:animRot>
                                  </p:childTnLst>
                                </p:cTn>
                              </p:par>
                              <p:par>
                                <p:cTn id="41" presetID="32" presetClass="emph" presetSubtype="0" fill="hold" grpId="0" nodeType="withEffect">
                                  <p:stCondLst>
                                    <p:cond delay="0"/>
                                  </p:stCondLst>
                                  <p:childTnLst>
                                    <p:animRot by="120000">
                                      <p:cBhvr>
                                        <p:cTn id="42" dur="100" fill="hold">
                                          <p:stCondLst>
                                            <p:cond delay="0"/>
                                          </p:stCondLst>
                                        </p:cTn>
                                        <p:tgtEl>
                                          <p:spTgt spid="3">
                                            <p:txEl>
                                              <p:pRg st="3" end="3"/>
                                            </p:txEl>
                                          </p:spTgt>
                                        </p:tgtEl>
                                        <p:attrNameLst>
                                          <p:attrName>r</p:attrName>
                                        </p:attrNameLst>
                                      </p:cBhvr>
                                    </p:animRot>
                                    <p:animRot by="-240000">
                                      <p:cBhvr>
                                        <p:cTn id="43" dur="200" fill="hold">
                                          <p:stCondLst>
                                            <p:cond delay="200"/>
                                          </p:stCondLst>
                                        </p:cTn>
                                        <p:tgtEl>
                                          <p:spTgt spid="3">
                                            <p:txEl>
                                              <p:pRg st="3" end="3"/>
                                            </p:txEl>
                                          </p:spTgt>
                                        </p:tgtEl>
                                        <p:attrNameLst>
                                          <p:attrName>r</p:attrName>
                                        </p:attrNameLst>
                                      </p:cBhvr>
                                    </p:animRot>
                                    <p:animRot by="240000">
                                      <p:cBhvr>
                                        <p:cTn id="44" dur="200" fill="hold">
                                          <p:stCondLst>
                                            <p:cond delay="400"/>
                                          </p:stCondLst>
                                        </p:cTn>
                                        <p:tgtEl>
                                          <p:spTgt spid="3">
                                            <p:txEl>
                                              <p:pRg st="3" end="3"/>
                                            </p:txEl>
                                          </p:spTgt>
                                        </p:tgtEl>
                                        <p:attrNameLst>
                                          <p:attrName>r</p:attrName>
                                        </p:attrNameLst>
                                      </p:cBhvr>
                                    </p:animRot>
                                    <p:animRot by="-240000">
                                      <p:cBhvr>
                                        <p:cTn id="45" dur="200" fill="hold">
                                          <p:stCondLst>
                                            <p:cond delay="600"/>
                                          </p:stCondLst>
                                        </p:cTn>
                                        <p:tgtEl>
                                          <p:spTgt spid="3">
                                            <p:txEl>
                                              <p:pRg st="3" end="3"/>
                                            </p:txEl>
                                          </p:spTgt>
                                        </p:tgtEl>
                                        <p:attrNameLst>
                                          <p:attrName>r</p:attrName>
                                        </p:attrNameLst>
                                      </p:cBhvr>
                                    </p:animRot>
                                    <p:animRot by="120000">
                                      <p:cBhvr>
                                        <p:cTn id="46" dur="200" fill="hold">
                                          <p:stCondLst>
                                            <p:cond delay="800"/>
                                          </p:stCondLst>
                                        </p:cTn>
                                        <p:tgtEl>
                                          <p:spTgt spid="3">
                                            <p:txEl>
                                              <p:pRg st="3" end="3"/>
                                            </p:txEl>
                                          </p:spTgt>
                                        </p:tgtEl>
                                        <p:attrNameLst>
                                          <p:attrName>r</p:attrName>
                                        </p:attrNameLst>
                                      </p:cBhvr>
                                    </p:animRot>
                                  </p:childTnLst>
                                </p:cTn>
                              </p:par>
                            </p:childTnLst>
                          </p:cTn>
                        </p:par>
                      </p:childTnLst>
                    </p:cTn>
                  </p:par>
                  <p:par>
                    <p:cTn id="47" fill="hold">
                      <p:stCondLst>
                        <p:cond delay="indefinite"/>
                      </p:stCondLst>
                      <p:childTnLst>
                        <p:par>
                          <p:cTn id="48" fill="hold">
                            <p:stCondLst>
                              <p:cond delay="0"/>
                            </p:stCondLst>
                            <p:childTnLst>
                              <p:par>
                                <p:cTn id="49" presetID="8" presetClass="emph" presetSubtype="0" fill="hold" nodeType="clickEffect">
                                  <p:stCondLst>
                                    <p:cond delay="0"/>
                                  </p:stCondLst>
                                  <p:childTnLst>
                                    <p:animRot by="21600000">
                                      <p:cBhvr>
                                        <p:cTn id="50"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BA2F955-9A97-43CD-89DC-D3AB05F0E6CF}"/>
              </a:ext>
            </a:extLst>
          </p:cNvPr>
          <p:cNvSpPr>
            <a:spLocks noGrp="1"/>
          </p:cNvSpPr>
          <p:nvPr>
            <p:ph idx="1"/>
          </p:nvPr>
        </p:nvSpPr>
        <p:spPr/>
        <p:txBody>
          <a:bodyPr/>
          <a:lstStyle/>
          <a:p>
            <a:r>
              <a:rPr lang="es-MX" dirty="0">
                <a:solidFill>
                  <a:schemeClr val="bg1"/>
                </a:solidFill>
                <a:hlinkClick r:id="rId2">
                  <a:extLst>
                    <a:ext uri="{A12FA001-AC4F-418D-AE19-62706E023703}">
                      <ahyp:hlinkClr xmlns:ahyp="http://schemas.microsoft.com/office/drawing/2018/hyperlinkcolor" val="tx"/>
                    </a:ext>
                  </a:extLst>
                </a:hlinkClick>
              </a:rPr>
              <a:t>Tercera generación de computadoras | Qué es, características, historia (euston96.com)</a:t>
            </a:r>
            <a:endParaRPr lang="es-MX" dirty="0">
              <a:solidFill>
                <a:schemeClr val="bg1"/>
              </a:solidFill>
            </a:endParaRPr>
          </a:p>
          <a:p>
            <a:r>
              <a:rPr lang="es-ES" dirty="0">
                <a:solidFill>
                  <a:schemeClr val="bg1"/>
                </a:solidFill>
                <a:hlinkClick r:id="rId3">
                  <a:extLst>
                    <a:ext uri="{A12FA001-AC4F-418D-AE19-62706E023703}">
                      <ahyp:hlinkClr xmlns:ahyp="http://schemas.microsoft.com/office/drawing/2018/hyperlinkcolor" val="tx"/>
                    </a:ext>
                  </a:extLst>
                </a:hlinkClick>
              </a:rPr>
              <a:t>Historia de la Computadora: resumen, evolución y características (caracteristicas.co)</a:t>
            </a:r>
            <a:endParaRPr lang="es-MX" dirty="0">
              <a:solidFill>
                <a:schemeClr val="bg1"/>
              </a:solidFill>
            </a:endParaRPr>
          </a:p>
        </p:txBody>
      </p:sp>
    </p:spTree>
    <p:extLst>
      <p:ext uri="{BB962C8B-B14F-4D97-AF65-F5344CB8AC3E}">
        <p14:creationId xmlns:p14="http://schemas.microsoft.com/office/powerpoint/2010/main" val="3582486467"/>
      </p:ext>
    </p:extLst>
  </p:cSld>
  <p:clrMapOvr>
    <a:masterClrMapping/>
  </p:clrMapOvr>
</p:sld>
</file>

<file path=ppt/theme/theme1.xml><?xml version="1.0" encoding="utf-8"?>
<a:theme xmlns:a="http://schemas.openxmlformats.org/drawingml/2006/main" name="SineVTI">
  <a:themeElements>
    <a:clrScheme name="AnalogousFromDarkSeedLeftStep">
      <a:dk1>
        <a:srgbClr val="000000"/>
      </a:dk1>
      <a:lt1>
        <a:srgbClr val="FFFFFF"/>
      </a:lt1>
      <a:dk2>
        <a:srgbClr val="1B212F"/>
      </a:dk2>
      <a:lt2>
        <a:srgbClr val="F0F3F2"/>
      </a:lt2>
      <a:accent1>
        <a:srgbClr val="D13F64"/>
      </a:accent1>
      <a:accent2>
        <a:srgbClr val="BF2D8E"/>
      </a:accent2>
      <a:accent3>
        <a:srgbClr val="C43FD1"/>
      </a:accent3>
      <a:accent4>
        <a:srgbClr val="762DBF"/>
      </a:accent4>
      <a:accent5>
        <a:srgbClr val="4B3FD1"/>
      </a:accent5>
      <a:accent6>
        <a:srgbClr val="2D5EBF"/>
      </a:accent6>
      <a:hlink>
        <a:srgbClr val="7358C7"/>
      </a:hlink>
      <a:folHlink>
        <a:srgbClr val="7F7F7F"/>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docProps/app.xml><?xml version="1.0" encoding="utf-8"?>
<Properties xmlns="http://schemas.openxmlformats.org/officeDocument/2006/extended-properties" xmlns:vt="http://schemas.openxmlformats.org/officeDocument/2006/docPropsVTypes">
  <TotalTime>2897</TotalTime>
  <Words>616</Words>
  <Application>Microsoft Office PowerPoint</Application>
  <PresentationFormat>Panorámica</PresentationFormat>
  <Paragraphs>22</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Avenir Next LT Pro</vt:lpstr>
      <vt:lpstr>Nunito</vt:lpstr>
      <vt:lpstr>Posterama</vt:lpstr>
      <vt:lpstr>SineVTI</vt:lpstr>
      <vt:lpstr>La historia de las computadoras </vt:lpstr>
      <vt:lpstr>Historia de las computadoras sus inicios.</vt:lpstr>
      <vt:lpstr>Podemos situar el origen de las computadoras en un sentido estricto en el año 1936, cuando Konrad Zuse inventó la Z1, la primera computadora programable. Aquí comienza la llamada primera generación, que abarca hasta el año 1946, teniendo propósitos básicamente militares. En 1946 se construye la primera computadora con propósitos generales, llamada ENIAC (Integrador Numérico Electrónico e Informático). Pesaba 30 toneladas, por lo que básicamente no era parecida a lo que hoy conocemos como computadora, podía realizar una única tarea y consumía grandes cantidades de energía. Otra característica particular es que esta computadora no tenía sistema operativo.</vt:lpstr>
      <vt:lpstr>Segunda generacion de las computadoras.</vt:lpstr>
      <vt:lpstr>Presentación de PowerPoint</vt:lpstr>
      <vt:lpstr>Tercera generación de computadoras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historia de las computadoras </dc:title>
  <dc:creator>2221</dc:creator>
  <cp:lastModifiedBy>Alexis Camarillo</cp:lastModifiedBy>
  <cp:revision>1</cp:revision>
  <dcterms:created xsi:type="dcterms:W3CDTF">2021-09-07T18:06:20Z</dcterms:created>
  <dcterms:modified xsi:type="dcterms:W3CDTF">2021-09-09T18:24:17Z</dcterms:modified>
</cp:coreProperties>
</file>